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S:\FSD\Fiscal\Mental Health Group\BHS-SUD BILLING UNIT\DMC GUIDES AND PROCESS\SERVICE TABLE\2024-2025\"/>
    </mc:Choice>
  </mc:AlternateContent>
  <xr:revisionPtr revIDLastSave="0" documentId="8_{2F5C601D-7CF1-47B8-807C-95D19518AADD}" xr6:coauthVersionLast="47" xr6:coauthVersionMax="47" xr10:uidLastSave="{00000000-0000-0000-0000-000000000000}"/>
  <workbookProtection lockStructure="1"/>
  <bookViews>
    <workbookView xWindow="-120" yWindow="-120" windowWidth="29040" windowHeight="15720" tabRatio="671" activeTab="1" xr2:uid="{D1F9266F-EFEA-4437-91AC-A671ED20C3A6}"/>
  </bookViews>
  <sheets>
    <sheet name="Version Changes" sheetId="14" r:id="rId1"/>
    <sheet name="Outpatient Service Codes" sheetId="1" r:id="rId2"/>
    <sheet name="Day Service Codes" sheetId="6" r:id="rId3"/>
    <sheet name="24-Hour Service Codes" sheetId="7" r:id="rId4"/>
    <sheet name="24-Hour Inpatient Service Codes" sheetId="16" r:id="rId5"/>
    <sheet name="Appendix" sheetId="17" r:id="rId6"/>
    <sheet name="Monthly Service Codes" sheetId="15" r:id="rId7"/>
    <sheet name="MAT Drug Lockouts" sheetId="12" r:id="rId8"/>
    <sheet name="Provider Type Abbreviations" sheetId="11" r:id="rId9"/>
    <sheet name="Place of Service Codes" sheetId="9" r:id="rId10"/>
    <sheet name="Modifiers" sheetId="10" r:id="rId11"/>
  </sheets>
  <definedNames>
    <definedName name="TitleRegion1.a2.aa106.2">Outpatient_Service_Codes[[#Headers],[Code]]</definedName>
    <definedName name="TitleRegion1.a2.b30.9">Provider_Type_Abbreviations[[#Headers],[DMC-ODS Provider Types]]</definedName>
    <definedName name="TitleRegion1.a2.B56.6">Appendix!$A$2</definedName>
    <definedName name="TitleRegion1.a2.d31.1">Version_Changes[[#Headers],[Service Table Version]]</definedName>
    <definedName name="TitleRegion1.a2.e6.4">Twenty_Four_Hour_Service_Codes[[#Headers],[Procedure Code]]</definedName>
    <definedName name="TitleRegion1.a2.f12.3">Day_Service_Codes[[#Headers],[Procedure Code]]</definedName>
    <definedName name="TitleRegion1.a2.F19.5">Twenty_Four_Hour_Inpatient_Service_Codes[[#Headers],[Revenue Code]]</definedName>
    <definedName name="TitleRegion1.a2.j3.7">MonthlyServiceCodes[Medicare COB Required?]</definedName>
    <definedName name="TitleRegion1.a2.m13.8">MAT_Drug_Lockouts[[#Headers],[Drug]]</definedName>
    <definedName name="TitleRegion1.a3.c54.10">Place_of_Service_Codes[[#Headers],[Place of Service Code]]</definedName>
    <definedName name="TitleRegion1.a3.d40.11">Modifiers[[#Headers],[Modifier]]</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550" uniqueCount="1152">
  <si>
    <t>Press TAB to move to input areas. Press UP or DOWN ARROW in column A to read through the document.</t>
  </si>
  <si>
    <t>n/a</t>
  </si>
  <si>
    <t>N/A</t>
  </si>
  <si>
    <t>Service Table Version</t>
  </si>
  <si>
    <t>Service Table Revision Date</t>
  </si>
  <si>
    <t>Description of Changes Made</t>
  </si>
  <si>
    <t>Effective Date of Change</t>
  </si>
  <si>
    <t>November 2024</t>
  </si>
  <si>
    <t>The following changes were made to previous versions of the Service Table.</t>
  </si>
  <si>
    <t>Claims with dates of service indicated below are impacted by the change listed on the left.</t>
  </si>
  <si>
    <t>Place of service 09 (Prison/Correctional Facility) has been added as an allowable place of service to various outpatient procedure codes. For a list of codes, navigate to the Outpatient Service Codes worksheet within this workbook. On the "Allowable Place of Service" column, filter for "09" using the search box.
- Place of Service 09 has been removed from 98966, 98967, 98968, 99441, 99442, 99443, and 99451.</t>
  </si>
  <si>
    <t>July 1, 2023 - Present</t>
  </si>
  <si>
    <t xml:space="preserve">PST 1684 &amp; 1730: Various procedure codes were added or deleted from clinical trainee provider types.
- Psychologist Clinical Trainee is no longer an allowable discipline for procedure codes H2014, H2015, H2017, and H2021.
- Registered Nurse Clinical Trainee is no longer an allowable discipline for procedure codes H2017, H2027, and H2035.
- Registered Nurse Clinical Trainee is now an allowable discipline for procedure code 90887.
- Nurse Practitioner Clinical Trainee, Physician Assistant Clinical Trainee, and Medical Student in Clerkship are now allowable disciplines for 99238 and 99239.
- Nurse Practitioner is an allowable discipline for procedure codes T1017.
- Registered Nurse is an allowable discipline for procedure code H2021.
- Psychologist (Licensed, Waivered, or Registered) is an allowable discipline for procedure code H0003.
- Pharmacist Clinical Trainee is no longer an allowable discipline for procedure code H0001.
- Pharmacist Clinical Trainee is no longer an allowable discipline for procedure code T1013
- Psychiatric Technician Clinical Trainee is no longer an allowable discipline for procedure code H0003.
</t>
  </si>
  <si>
    <t xml:space="preserve">Various clinical trainee modifiers have been added or removed from procedure codes.
- The AH modifier has been removed from procedure codes H2014, H2015, H2017, and H2021.
- The HM modifier has been removed from procedure code H0003.
- The HO modifier has been removed from procedure codes H0001 and T1013.
- The TD modifier has been removed from procedure codes H2017, H2027, and H2035.
- The HP modifier has been added to procedure codes 99238 and 99239.
- The TD modifier has been added to procedure codes 90887, 99238, and 99239.
</t>
  </si>
  <si>
    <t xml:space="preserve"> Modifiers 59, XE, XP, and XU were added to procedure codes 90785, 90791, and 96160.</t>
  </si>
  <si>
    <t xml:space="preserve"> Modifiers 93 and 95 have been added as allowable modifiers to procedure codes T2024 and T2021.</t>
  </si>
  <si>
    <t xml:space="preserve"> DHCS has removed lockouts between:
- T2021 and 90849
- T2021 and 90846
- T2021 and 90847
- T2024 and 90791
- T2024 and 90792
- T2024 and 90865
- T2024 and 90882
- T2024 and 90885</t>
  </si>
  <si>
    <t>The code type for procedure code H1000 has been changed from Care Coordination to Assessment. This update does not change the definition or use of the code. Counties should continue to choose the code that best describes the services provided.</t>
  </si>
  <si>
    <t>The word "intern" in the definition for the HL modifier has been updated to "registered professional." The original definition for "intern" has always meant "registered professional," however with the addition of Clinical Trainees (student interns) into Short Doyle, DHCS has determined that use of the term "registered professional" better distinguishes this group of providers from Clinical Trainees.</t>
  </si>
  <si>
    <t>Add new BH-Connect Services:
98960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January 1, 2025 - Present</t>
  </si>
  <si>
    <t>Add new BH-Connect Services:
98961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Add new BH-Connect Services:
98962 / Added new Provider Type: CHW (Community Health Workers)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99424**, 99424**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No
- JI Warm Linkage Code? No
- Maximum Units That Can Be Billed per Rendering Provider per Beneficiary per Day? 48
- Allowable Modifiers? 27, 59, 93, 95, UA, HG, U1, U2, U3, U7, U8, U9, UB, XE, XP, XU</t>
  </si>
  <si>
    <t>January 1,2025 - Present</t>
  </si>
  <si>
    <t>Add new BH-Connect Services: Add 98960, 98961, and 98962 as dependency in column N, under 90785.
Add new BH-Connect Services: Add 98960, 98961, and 98962 as dependency in column N, under T1013.</t>
  </si>
  <si>
    <t>Added ‘Other’ (Other Qualified Provider) as an allowable discipline to the Outpatient Service Codes for the following codes:
90785
90882
G0396
G0397
G2011
H0001
H0049
H0050
H1000
H2014
H2015
H2017
H2021
H2027
H2035
T1013
T1017
T2024</t>
  </si>
  <si>
    <t>Updated descriptions for the GC, HL, and HP modifiers.</t>
  </si>
  <si>
    <t>Added 98960*, 98961*, and 98962* as overridable lockouts for 99491, 99495 and 99496.</t>
  </si>
  <si>
    <t>Added new BH-Connect Service to Outpatient Service Codes
H0051: Traditional Healer Services
- Minimum Time Needed to Claim 1 Unit? 1 encounter
- Minimum Time When Add-On Code or Next Code in Series Can Be Claimed? This code cannot be extended
- Can This Code Be Extended with an Add-on or Prolonged Code? No
- Allowable Disciplines? Not applicable
- Allowable Place of Service POS: 01, 02, 03, 04, 05, 06, 07, 08, 09, 10, 11, 12, 13, 14, 15, 16, 17, 18, 19, 20,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Not applicable
- Units of 96170 associated with 1 Unit of Code? Not applicable
- Units of 96171 associated with 1 unit of Code? Not applicable
- Medicare COB Required? No
- JI Warm Linkage Code? No
- Maximum Units That Can Be Billed per Rendering Provider per Beneficiary per Day? No limit
- Allowable Modifiers? UA, HG, HQ, U1, U2, U3, U7, U8, U9, UB, SC</t>
  </si>
  <si>
    <t>Added new BH-Connect Service to Outpatient Service Codes
T1016: Traditional Healer Services
- Minimum Time Needed to Claim 1 Unit? 1 encounter
- Minimum Time When Add-On Code or Next Code in Series Can Be Claimed? This code cannot be extended
- Can This Code Be Extended with an Add-on or Prolonged Code? No
- Allowable Disciplines? Not applicable
- Allowable Place of Service POS: 01, 02, 03, 04, 05, 06, 07, 08, 09, 10, 11, 12, 13, 14, 15, 16, 17, 18, 19, 20,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Not applicable
- Units of 96170 associated with 1 Unit of Code? Not applicable
- Units of 96171 associated with 1 unit of Code? Not applicable
- Medicare COB Required? No
- JI Warm Linkage Code? No
- Maximum Units That Can Be Billed per Rendering Provider per Beneficiary per Day? No limit
- Allowable Modifiers? UA, HG, HQ, U1, U2, U3, U7, U8, U9, UB, SC</t>
  </si>
  <si>
    <t>Added T1016 as a dependent code for T1013.</t>
  </si>
  <si>
    <t>Added new worksheet for Monthly Service Codes.</t>
  </si>
  <si>
    <t>Added new BH-Connect Monthly EBP Service to Monthly Service Codes
H2023: Supported Employment
- Procedure Modifier 1: UK
- Procedure Modifier 2: N/A
- Minimum No. of Total Units per Month for Partial Rate: 2
- Minimum No. of Face-to-Face Units per Month for Partial Rate: 1
- Minimum No. of Total Units per Month for Full Rate: 4
- Minimum No. of Face-to-Face Units per Month for Full Rate: 3 
- Allowable Place of Service? 99
- Medicare COB Required? No</t>
  </si>
  <si>
    <t>Added UK (collateral contact) on Modifiers worksheet.</t>
  </si>
  <si>
    <t>Codes 99441, 99442, and 99443 have been deleted effective January 1, 2025. A claim that contains any of the deleted codes will be rejected. These codes can be replaced with 99202:93-99215:93.</t>
  </si>
  <si>
    <t>Removed modifiers GC and HL from the following codes: 90882, 90885, 90887, 90889, 96170, 96171, 99367, 99408, 99409, H0001, H0003, H0007, H0008, H0009, H0033, H0034, H0048, H0049, H1000, H2014, H2015, H2017, H2021, H2027, H2035, T1006, T1007, T1013, T1017, and 99417.
Removed modifier HL from code 99368.
Removed modifier GC from code 99418.</t>
  </si>
  <si>
    <t xml:space="preserve">Telehealth place of service codes 02 and 10 and modifier SC were added as allowable for Crisis Intervention code H0007. </t>
  </si>
  <si>
    <t xml:space="preserve">Added two new worksheets: "24-Hour Inpatient Service Codes" and "Appendix". </t>
  </si>
  <si>
    <t>Code</t>
  </si>
  <si>
    <t>Code Type</t>
  </si>
  <si>
    <t>Service (Brief Definition) Based on 2024 Rules</t>
  </si>
  <si>
    <t>Minimum Time Needed to Claim 1 Unit</t>
  </si>
  <si>
    <t>Minimum Time When Add-On Code or Next Code in Series Can Be Claimed</t>
  </si>
  <si>
    <t>Can This Code Be Extended with an Add-on or Prolonged Code?</t>
  </si>
  <si>
    <t>Example Calculation</t>
  </si>
  <si>
    <t>SD/MC Allowable Disciplines</t>
  </si>
  <si>
    <t>Allowable Place of Service</t>
  </si>
  <si>
    <t>Outpatient Non-Overridable Lockout Codes</t>
  </si>
  <si>
    <t>Outpatient Overridable Lockouts with Appropriate Modifiers
(Overridable Modifiers for codes with * are: 59, XE, XP or XU
Overridable Modifiers for codes with ** are: 27, 59, XE, XP or XU)</t>
  </si>
  <si>
    <t>Locked Out Against ASAM OTP/NTP (UA:HG)?</t>
  </si>
  <si>
    <t>Locked Out Against ASAM 3.1 Residential (U1)?</t>
  </si>
  <si>
    <t>Locked Out Against ASAM 3.3 Residential (U2)?</t>
  </si>
  <si>
    <t>Locked Out Against ASAM 3.5 Residential (U3)?</t>
  </si>
  <si>
    <t>Locked Out Against ASAM 2.5 Partial Hospitalization (UB)?</t>
  </si>
  <si>
    <t>Locked Out Against ASAM 3.2 Residential Withdrawal Management (U9)?</t>
  </si>
  <si>
    <t>Locked Out Against ASAM 3.7 Inpatient Withdrawal Management?</t>
  </si>
  <si>
    <t>Locked Out Against ASAM 4.0 Inpatient Withdrawal Management?</t>
  </si>
  <si>
    <t>Dependent on Codes</t>
  </si>
  <si>
    <t>Units of T1013 Associated with 1 Unit of Code</t>
  </si>
  <si>
    <t>Units of 96170 associated with 1 Unit of Code</t>
  </si>
  <si>
    <t>Units of 96171 associated with 1 unit of Code</t>
  </si>
  <si>
    <t>Medicare COB Required?</t>
  </si>
  <si>
    <t>JI Warm Linkage Code?</t>
  </si>
  <si>
    <t>Allowable Modifiers</t>
  </si>
  <si>
    <t>Supplemental</t>
  </si>
  <si>
    <t xml:space="preserve">Interactive complexity. There is no assigned time for this code. </t>
  </si>
  <si>
    <t>Variable. This code is claimable when at least 1 unit of the primary procedure is claimed.</t>
  </si>
  <si>
    <t>This code cannot be extended.</t>
  </si>
  <si>
    <t>No</t>
  </si>
  <si>
    <t>If 100 minutes of Psychiatric Diagnostic Evaluation was provided and the interaction is complex in nature, claim the appropriate primary procedure code and 1 unit of 90785.</t>
  </si>
  <si>
    <t>AOD, LCSW, LCSW-CT, LMFT, LMFT-CT, LOT, LOT-CT, LPCC, LPCC-CT, LPT, LPT-CT, LVN, LVN-CT, MA, MD/DO, MD/DO-Clerks, NP, NP-CT, PA, PA-CT, PhD-CT/PsyD-CT, PhD/PsyD, Pharm, Pharm-CT, RN, RN-CT, Other</t>
  </si>
  <si>
    <t>01, 02, 03, 04, 05, 06, 07, 08, 09, 10, 11, 12, 13, 14, 15, 16, 17, 18, 19, 20, 21, 22, 23, 24, 25, 26, 27, 31, 32, 33, 34, 41, 42, 49, 50, 51, 52, 53, 54, 55, 56, 57, 58, 60, 61, 62, 65, 71, 72, 81, 99</t>
  </si>
  <si>
    <t>96170, 96171, T1013</t>
  </si>
  <si>
    <t>Yes</t>
  </si>
  <si>
    <t>Interpretation (T1013) cannot be used with this code.</t>
  </si>
  <si>
    <t>96170 (family health behavior intervention) cannot be used with this code.</t>
  </si>
  <si>
    <t>96171 (family health behavior intervention) cannot be used with this code.</t>
  </si>
  <si>
    <t>59, 93, 95, AH, AJ, CO, GC, HD, HG, HL, HM, HO, HP, TD, TE, U1, U2, U3, U7, U8, U9, UA, UB, XE, XP, XU</t>
  </si>
  <si>
    <t>Assessment</t>
  </si>
  <si>
    <t>Psychiatric diagnostic evaluation, 60 minutes</t>
  </si>
  <si>
    <t>31 Min</t>
  </si>
  <si>
    <t>68 Min</t>
  </si>
  <si>
    <t>No. For service time of 68 minutes or more, claim the appropriate units of T2024 (Assessment substitute).</t>
  </si>
  <si>
    <t>If 67 minutes of service time was provided, claim 1 unit of 90791.
If 100 minutes of service time was provided:
100 minutes / 15 minutes in T2024 = 6.6667 units of T2024.
Round up to get 7 units of T2024.
For 100 minutes of service time, 
claim 7 units of T2024.</t>
  </si>
  <si>
    <t>LCSW, LCSW-CT, LMFT, LMFT-CT, LPCC, LPCC-CT, MD/DO, MD/DO-Clerks, NP, NP-CT, PA, PA-CT, PhD-CT/PsyD-CT, PhD/PsyD</t>
  </si>
  <si>
    <t>90846, 90847, 96170, 96171</t>
  </si>
  <si>
    <t>90849*, 90865*, 90882*, 90885*, 90887*, 90889*, 96160*, 99202**, 99203**, 99204**, 99205**, 99212**, 99213**, 99214**, 99215**, 99234**, 99235**, 99236**, 99238**, 99239**, 99304**, 99305**, 99306**, 99307**, 99308**, 99309**, 99310**, 99341**, 99342**, 99344**, 99345**, 99347**, 99348**, 99349**, 99350**, 99367**, 99368**, 99408**, 99409**, 99415**, 99416**, 99418**, 99424**, 99441**, 99442**, 99443**, 99451**, 99491**, 99495**, 99496**, G0396*, G0397*, G2011*</t>
  </si>
  <si>
    <t>None</t>
  </si>
  <si>
    <t>59, 93, 95, AH, AJ, GC, HD, HG, HL, HP, U1, U2, U3, U7, U8, U9, UA, UB, XE, XP, XU</t>
  </si>
  <si>
    <t>Psychiatric diagnostic evaluation with medical services, 60 minutes</t>
  </si>
  <si>
    <t>If 67 minutes of service time was provided, claim 1 unit of 90792.
If 100 minutes of service time was provided:
100 minutes / 15 minutes in T2024 = 6.6667 units of T2024.
Round up to get 7 units of T2024.
For 100 minutes of service time, 
claim 7 units of T2024.</t>
  </si>
  <si>
    <t>MD/DO, MD/DO-Clerks, NP, NP-CT, PA, PA-CT</t>
  </si>
  <si>
    <t>90791*, 90849*, 90865*, 90882*, 90885*, 90887*, 90889*, 96160*, 99202**, 99203**, 99204**, 99205**, 99212**, 99213**, 99214**, 99215**, 99234**, 99235**, 99236**, 99238**, 99239**, 99304**, 99305**, 99306**, 99307**, 99308**, 99309**, 99310**, 99341**, 99342**, 99344**, 99345**, 99347**, 99348**, 99349**, 99350**, 99367**, 99368**, 99408**, 99409**, 99415**, 99416**, 99418**, 99424**, 99441**, 99442**, 99443**, 99451**, 99491**, 99495**, 99496**, G0396*, G0397*, G2011*</t>
  </si>
  <si>
    <t>93, 95, GC, HD, HG, HL, HP, U1, U2, U3, U7, U8, U9, UA, UB</t>
  </si>
  <si>
    <t>Family Therapy</t>
  </si>
  <si>
    <t>Family Psychotherapy (Without the Patient Present), 50 minutes</t>
  </si>
  <si>
    <t>26 Min</t>
  </si>
  <si>
    <t>58 Min</t>
  </si>
  <si>
    <t>No. For service time of 58 minutes or more, claim the appropriate units of T2021 (Therapy substitute).</t>
  </si>
  <si>
    <t>If 57 minutes of service time was provided, claim 1 unit of 90846.
If 100 minutes of service time was provided:
100 minutes / 15 minutes in T2021 = 6.6667 units of T2021.
Round up to get 7 units of T2021.
For 100 minutes of service time, 
claim 7 units of T2021.</t>
  </si>
  <si>
    <t>90791, 90792, 96170, 96171</t>
  </si>
  <si>
    <t>90847*, 90865*, 99202**, 99203**, 99204**, 99205**, 99212**, 99213**, 99214**, 99215**, 99234**, 99235**, 99236**, 99238**, 99239**, 99304**, 99305**, 99306**, 99307**, 99308**, 99309**, 99310**, 99341**, 99342**, 99344**, 99345**, 99347**, 99348**, 99349**, 99350**, 99408**, 99409**, 99415**, 99416**, 99418**, G0396*, G0397*, G2011*, H0049*, H0050*</t>
  </si>
  <si>
    <t>Family Psychotherapy (Conjoint psychotheraphy with Patient Present), 50 minutes</t>
  </si>
  <si>
    <t>If 57 minutes of service time was provided, claim 1 unit of 90847.
If 100 minutes of service time was provided:
100 minutes / 15 minutes in T2021 = 6.6667 units of T2021.
Round up to get 7 units of T2021.
For 100 minutes of service time, 
claim 7 units of T2021.</t>
  </si>
  <si>
    <t>90865*, 99202**, 99203**, 99204**, 99205**, 99212**, 99213**, 99214**, 99215**, 99234**, 99235**, 99236**, 99238**, 99239**, 99304**, 99305**, 99306**, 99307**, 99308**, 99309**, 99310**, 99341**, 99342**, 99344**, 99345**, 99347**, 99348**, 99349**, 99350**, 99408**, 99409**, 99415**, 99416**, 99418**, G0396*, G0397*, G2011*, H0049*, H0050*</t>
  </si>
  <si>
    <t>Multiple-family group psychotherapy, 84 minutes</t>
  </si>
  <si>
    <t>43 Min</t>
  </si>
  <si>
    <t>92 Min</t>
  </si>
  <si>
    <t>No. For service time of 92 minutes or more, claim the appropriate units of T2021 (Therapy substitute).</t>
  </si>
  <si>
    <t>If 91 minutes of service time was provided, claim 1 unit of 90849.
If 100 minutes of service time was provided:
100 minutes / 15 minutes in T2021 = 6.6667 units of T2021.
Round up to get 7 units of T2021.
For 100 minutes of service time, 
claim 7 units of T2021.</t>
  </si>
  <si>
    <t>90846*, 90847*, 90865*, 96171*, 99202**, 99203**, 99204**, 99205**, 99212**, 99213**, 99214**, 99215**, 99234**, 99235**, 99236**, 99238**, 99239**, 99304**, 99305**, 99306**, 99307**, 99308**, 99309**, 99310**, 99341**, 99342**, 99344**, 99345**, 99347**, 99348**, 99349**, 99350**, 99408**, 99409**, 99415**, 99416**, 99418**, G0396*, G0397*, G2011*, H0049*, H0050*</t>
  </si>
  <si>
    <t>Nacrosynthesis for psychiatric diagnostic and therapeutic purposes (eg, sodium amobarbital (Amytal) interview), 90 minutes</t>
  </si>
  <si>
    <t>46 Min</t>
  </si>
  <si>
    <t>98 Min</t>
  </si>
  <si>
    <t>No. For service time of 98 minutes or more, claim the appropriate units of T2024 (Assessment substitute).</t>
  </si>
  <si>
    <t>If 97 minutes of service time was provided, claim 1 unit of 90865.
If 100 minutes of service time was provided:
100 minutes / 15 minutes in T2024 = 6.6667 units of T2024.
Round up to get 7 units of T2024.
For 100 minutes of service time, 
claim 7 units of T2024.</t>
  </si>
  <si>
    <t>01, 09, 50, 57, 58, 60</t>
  </si>
  <si>
    <t>96170*, 96171*, 99202**, 99203**, 99204**, 99205**, 99212**, 99213**, 99214**, 99215**, 99234**, 99235**, 99236**, 99238**, 99239**, 99304**, 99305**, 99306**, 99307**, 99308**, 99309**, 99310**, 99341**, 99342**, 99344**, 99345**, 99347**, 99348**, 99349**, 99350**, 99415**, 99416**, 99418**</t>
  </si>
  <si>
    <t>59, GC, HD, HL, HP, U1, U2, U3, U7, U8, UB, XE, XP, XU</t>
  </si>
  <si>
    <t>Care Coordination</t>
  </si>
  <si>
    <t>Environmental intervention for medical management purposes on a psychiatric patient's behalf with agencies, employers, or institutions, 15 minutes</t>
  </si>
  <si>
    <t>8 Min</t>
  </si>
  <si>
    <t>23 Min</t>
  </si>
  <si>
    <t>No. For service time of 23 minutes or more, claim the appropriate units of T1017.</t>
  </si>
  <si>
    <t>If 22 minutes of service time was provided, claim 1 unit of 90882.
If 100 minutes of service time was provided:
100 minutes / 15 minutes in T1017 = 6.6667 units of T1017.
Round up to get 7 units of T1017.
For 100 minutes of service time, 
claim 7 units of T1017.</t>
  </si>
  <si>
    <t>AOD, LCSW, LCSW-CT, LMFT, LMFT-CT, LOT, LOT-CT, LPCC, LPCC-CT, LPT, LPT-CT, LVN, LVN-CT, MA, MD/DO, MD/DO-Clerks, NP, NP-CT, PA, PA-CT, PhD-CT/PsyD-CT, PhD/PsyD, RN, RN-CT, Other</t>
  </si>
  <si>
    <t>Psychiatric evaluation of hospital records, other psychiatric reports, psychometric and/or projective tests, and other accumulated data for medical diagnostic purposes, 60 minutes</t>
  </si>
  <si>
    <t>If 67 minutes of service time was provided, claim 1 unit of 90885.
If 100 minutes of service time was provided:
100 minutes / 15 minutes in T2024 = 6.6667 units of T2024.
Round up to get 7 units of T2024.
For 100 minutes of service time, 
claim 7 units of T2024.</t>
  </si>
  <si>
    <t>96171*</t>
  </si>
  <si>
    <t>Interpretation or explanation of results of psychiatric, other medical examinations and procedures, or other accumulated data to family or other responsible persons, or advising them how to assist patient, 50 minutes</t>
  </si>
  <si>
    <t>90887 is a 50 minute code that cannot be extended. Only 1 unit of 90887 can be claimed per rendering provider and procedure code per beneficiary, per day.</t>
  </si>
  <si>
    <t>LCSW, LCSW-CT, LMFT, LMFT-CT, LOT, LOT-CT, LPCC, LPCC-CT, MD/DO, MD/DO-Clerks, NP, NP-CT, PA, PA-CT, PhD-CT/PsyD-CT, PhD/PsyD, Pharm, Pharm-CT, RN, RN-CT</t>
  </si>
  <si>
    <t>90865, 90882, 90889, 96130, 96160, 99202, 99203, 99204, 99205, 99212, 99213, 99214, 99215, 99234, 99235, 99236, 99304, 99305, 99306, 99307, 99308, 99309, 99310, 99341, 99342, 99345, 99347, 99348, 99349, 99350, 99367, 99368, 99408, 99409, 99495, 99496</t>
  </si>
  <si>
    <t>59, 93, 95, AH, AJ, CO, HD, HG, HO, HP, TD, U1, U2, U3, U7, U8, U9, UA, UB, XE, XP, XU</t>
  </si>
  <si>
    <t>Preparation of report of patient's psychiatric status, history, treatment, or progress (other than for legal or consultative purposes) for other individuals, agencies, or insurance carriers, 15 minutes</t>
  </si>
  <si>
    <t>If 15 minutes of service time was provided, claim 1 unit of 90889.</t>
  </si>
  <si>
    <t>LCSW, LCSW-CT, LMFT, LMFT-CT, LOT, LOT-CT, LPCC, LPCC-CT, LPT, LPT-CT, LVN, LVN-CT, MD/DO, MD/DO-Clerks, NP, NP-CT, PA, PA-CT, PhD-CT/PsyD-CT, PhD/PsyD, RN, RN-CT</t>
  </si>
  <si>
    <t>01, 03, 04, 05, 06, 07, 08, 09, 11, 12, 13, 14, 15, 16, 17, 18, 19, 20, 21, 22, 23, 24, 25, 26, 27, 31, 32, 33, 34, 41, 42, 49, 50, 51, 52, 53, 54, 55, 56, 57, 58, 60, 61, 62, 65, 71, 72, 81, 99</t>
  </si>
  <si>
    <t>59, AH, AJ, CO, HD, HM, HP, TD, TE, U1, U2, U3, U7, U8, U9, UB, XE, XP, XU</t>
  </si>
  <si>
    <t>Psychological Testing Evaluation Psychological testing evaluation services by physician or other qualified health care professional, including integration of patient data, interpretation of standardized test results and clinical data, clinical decision making, treatment planning and report, and interactive feedback to the patient, family member(s) or caregiver(s), when performed, first hour</t>
  </si>
  <si>
    <t>91 Min</t>
  </si>
  <si>
    <t>Yes. See add-on code 96131.</t>
  </si>
  <si>
    <t>If 90 minutes of service time was provided:
90 minutes of service is within the time range of 31 - 90 minutes for this code.
Therefore, claim 1 unit of 96130.</t>
  </si>
  <si>
    <t>MD/DO, MD/DO-Clerks, NP, NP-CT, PA, PA-CT, PhD-CT/PsyD-CT, PhD/PsyD</t>
  </si>
  <si>
    <t>90785*, 96160*</t>
  </si>
  <si>
    <t>59, 93, 95, AH, GC, HD, HG, HL, HP, U1, U2, U3, U7, U8, U9, UA, UB, XE, XP, XU</t>
  </si>
  <si>
    <t>Psychological Testing Evaluation Psychological testing evaluation services by physician or other qualified health care professional, including integration of patient data, interpretation of standardized test results and clinical data, clinical decision making, treatment planning and report, and interactive feedback to the patient, family member(s) or caregiver(s), when performed, each additional hour</t>
  </si>
  <si>
    <t>151 Min</t>
  </si>
  <si>
    <t>No. Claim multiple units of this add-on code as appropriate up to the maximum units per day.</t>
  </si>
  <si>
    <t>If 200 minutes of service time was provided:
200 minutes - 60 minutes for the primary code 96130 = 140 minutes.
140 minutes / 60 minutes in 96131 = 2.3333 units of 96131.
Round down to get 2 units of 96131.
For 200 minutes of service time, claim 1 unit of 96130 and 2 units of 96131.</t>
  </si>
  <si>
    <t>Not applicable because this is an add-on code.</t>
  </si>
  <si>
    <t>93, 95, AH, GC, HD, HG, HL, HP, U1, U2, U3, U7, U8, U9, UA, UB</t>
  </si>
  <si>
    <t>Administration of patient-focused health risk assessment instrument (eg, health hazard appraisal) with scoring and documentation, per standardized instrument, 15 minutes</t>
  </si>
  <si>
    <t>If 15 minutes of service time was provided, claim 1 unit of 96160.</t>
  </si>
  <si>
    <t>LCSW, LCSW-CT, LMFT, LMFT-CT, LOT, LOT-CT, LPCC, LPCC-CT, LPT, LPT-CT, LVN, LVN-CT, MA, MD/DO, MD/DO-Clerks, NP, NP-CT, PA, PA-CT, PhD-CT/PsyD-CT, PhD/PsyD, RN, RN-CT</t>
  </si>
  <si>
    <t>96170, 96171</t>
  </si>
  <si>
    <t>H0049*, H0050*</t>
  </si>
  <si>
    <t>59, 93, 95, AH, AJ, CO, GC, HD, HL, HM, HP, TD, TE, U1, U7, U8, UB, XE, XP, XU</t>
  </si>
  <si>
    <t>Health behavior intervention, family (without the patient present), face-to-face; initial 30 minutes</t>
  </si>
  <si>
    <t>16 Min</t>
  </si>
  <si>
    <t>38 Min</t>
  </si>
  <si>
    <t>Yes. See add-on code 96171.</t>
  </si>
  <si>
    <t>If 37 minutes of service time was provided:
37 minutes of service is within the time range of 16-37 minutes for this code.
Therefore, claim 1 unit of 96170.</t>
  </si>
  <si>
    <t>90785, 90791, 90792, 90846, 90847, 96160</t>
  </si>
  <si>
    <t>90849*, 90882*, 90885*, 90887*, 90889*, G0396*, G0397*</t>
  </si>
  <si>
    <t>96130, 98966, 98967, 98968, 99202, 99203, 99204, 99205, 99212, 99213, 99214, 99215, 99234, 99235, 99236, 99304, 99305, 99306, 99307, 99308, 99309, 99310, 99341, 99342, 99344, 99345, 99347, 99348, 99349, 99350, 99441, 99442, 99443, G2011, H0001</t>
  </si>
  <si>
    <t>Not applicable</t>
  </si>
  <si>
    <t>59, 93, 95, AH, AJ, CO, HD, HM, HP, TD, TE, U1, U2, U3, U7, U8, U9, UB, XE, XP, XU</t>
  </si>
  <si>
    <t>Health behavior intervention, family (without the patient present), face-to-face; each additional 15 minutes</t>
  </si>
  <si>
    <t>53 Min</t>
  </si>
  <si>
    <t>If 100 minutes of service time was provided:
100 minutes - 30 minutes for the primary code 96170 = 70 minutes.
70 minutes / 15 minutes in 96171 = 4.6667 units of 96171.
Round up to get 5 units of 96171.
For 100 minutes of service time, claim 1 unit of 96170 and 5 units of 96171.</t>
  </si>
  <si>
    <t>90882*, 90889*, G0397*</t>
  </si>
  <si>
    <t>96170</t>
  </si>
  <si>
    <t>Community Health Workers</t>
  </si>
  <si>
    <t>Education and training for patient self-management by a qualified, nonphysician health care professional using a standardized curriculum, face-to-face with the patient; each 30 minutes; individual</t>
  </si>
  <si>
    <t xml:space="preserve">If 45 minutes of service time was provided:
45 minutes of service is within the time range of 16-45 minutes for this code.
Therefore, claim 1 unit of 98960.
</t>
  </si>
  <si>
    <t>CHW</t>
  </si>
  <si>
    <t>99424**, 99425**</t>
  </si>
  <si>
    <t>UA, HG, U1, U2, U3, U7, U8, U9, UB, 27, 59, 93, 95, XE, XP, XU</t>
  </si>
  <si>
    <t>Education and training for patient self-management by a qualified, nonphysician health care professional using a standardized curriculum, face-to-face with the patient … 2-4 patients</t>
  </si>
  <si>
    <t xml:space="preserve">If 45 minutes of service time was provided:
45 minutes of service is within the time range of 16-45 minutes for this code.
Therefore, claim 1 unit of 98961.
</t>
  </si>
  <si>
    <t>Education and training for patient self-management by a qualified, nonphysician health care professional using a standardized curriculum, face-to-face with the patient … 5-8 patients</t>
  </si>
  <si>
    <t xml:space="preserve">If 45 minutes of service time was provided:
45 minutes of service is within the time range of 16-45 minutes for this code.
Therefore, claim 1 unit of 98962.
</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5-10 minutes of medical discussion.</t>
  </si>
  <si>
    <t>5 Min</t>
  </si>
  <si>
    <t>11 Min</t>
  </si>
  <si>
    <t>No. See the next code in this series for service time exceeding the maximum time for this code.</t>
  </si>
  <si>
    <t>If 10 minutes of service time was provided:
10 minutes of service time is within the time range of 5-10 minutes for this code. Therefore, claim 1 unit of 98966.</t>
  </si>
  <si>
    <t>LCSW, LCSW-CT, LMFT, LMFT-CT, LPCC, LPCC-CT, NP, NP-CT, PA, PA-CT, PhD-CT/PsyD-CT, PhD/PsyD</t>
  </si>
  <si>
    <t>02, 10</t>
  </si>
  <si>
    <t>Not applicable because primary code is 30 minutes or less.</t>
  </si>
  <si>
    <t>59, 93, AH, AJ, HD, HL, HP, U7, U8, UB, XE, XP, XU</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11-20 minutes of medical discussion.</t>
  </si>
  <si>
    <t>21 Min</t>
  </si>
  <si>
    <t>If 20 minutes of service time was provided:
20 minutes of service time is within the time range of 11-20 minutes for this code. Therefore, claim 1 unit of 98967.</t>
  </si>
  <si>
    <t>Telephone assessment and management service provided by a qualified nonphysician health care professional to an established patient, parent, or guardian not originating from a related assessment and management service provided within the previous 7 days nor leading to an assessment and management service or procedure within the next 24 hours or soonest available appointment; 21-30 minutes of medical discussion.</t>
  </si>
  <si>
    <t>If 30 minutes of service time was provided:
30 minutes of service time is within the time range of 21-30 minutes for this code. Therefore, claim 1 unit of 98968.</t>
  </si>
  <si>
    <t>Office or other outpatient visit for the evaluation and management of a new patient, which requires a medically appropriate history and/or examination and straightforward medical decision making. 15-29 minutes total time on the date of the encounter.</t>
  </si>
  <si>
    <t>15 Min</t>
  </si>
  <si>
    <t>30 Min</t>
  </si>
  <si>
    <t>If 29 minutes of service time was provided:
29 minutes of service time is within the time range of 15-29 minutes for this code. Therefore, claim 1 unit of 99202.</t>
  </si>
  <si>
    <t>01, 02, 03, 04, 05, 06, 07, 08, 09, 10, 11, 12, 13, 14, 15, 16, 17, 18, 19, 20, 22, 23, 24, 25, 26, 27, 31, 32, 33, 34, 41, 42, 49, 50, 52, 53, 54, 55, 57, 58, 60, 62, 65, 71, 72, 81, 99</t>
  </si>
  <si>
    <t>99238, 99451</t>
  </si>
  <si>
    <t>96130*, 99212**, 99213**, 99214**, 99215**, 99408**, 99409**, 99418**, G0396*, G0397*, G2011*, H0049*, H0050*</t>
  </si>
  <si>
    <t>Office or other outpatient visit for the evaluation and management of a new patient, which requires a medically appropriate history and/or examination and low level of medical decision making. 30-44 minutes total time on the date of the encounter.</t>
  </si>
  <si>
    <t>45 Min</t>
  </si>
  <si>
    <t>If 44 minutes of service time was provided:
44 minutes of service time is within the time range of 30-44 minutes for this code. Therefore, claim 1 unit of 99203.</t>
  </si>
  <si>
    <t>96130*, 99202**, 99212**, 99213**, 99214**, 99215**, 99408**, 99409**, 99418**, G0396*, G0397*, G2011*, H0049*, H0050*</t>
  </si>
  <si>
    <t>Office or other outpatient visit for the evaluation and management of a new patient, which requires a medically appropriate history and/or examination and moderate level of medical decision making. 45-59 minutes total time on the date of the encounter.</t>
  </si>
  <si>
    <t>60 Min</t>
  </si>
  <si>
    <t>If 59 minutes of service time was provided:
59 minutes of service time is within the time range of 45-59 minutes for this code. Therefore, claim 1 unit of 99204.</t>
  </si>
  <si>
    <t>96130*, 99202**, 99203**, 99212**, 99213**, 99214**, 99215**, 99408**, 99409**, 99418**, G0396*, G0397*, G2011*, H0049*, H0050*</t>
  </si>
  <si>
    <t>Office or other outpatient visit for the evaluation and management of a new patient, which requires a medically appropriate history and/or examination and high level of medical decision making. 60-74 minutes total time on the date of the encounter.</t>
  </si>
  <si>
    <t>104 Min</t>
  </si>
  <si>
    <t>Yes. For service time of 104 minutes or more, claim prolonged codes 99415 and 99416 as appropriate.</t>
  </si>
  <si>
    <t>If 200 minutes of service time was provided:
200 minutes of service time - 74 minutes primary procedure code = 126 minutes.
126 minutes - 60 minutes in 99415 = 66 minutes.
66 minutes / 30 minutes in 99416 = 2.2 units of 99416. Round down to get 2 units of 99416.
For 200 minutes of service time, 
claim 1 unit of 99205, 1 unit of 99415, and 2 units of 99416.</t>
  </si>
  <si>
    <t>96130*, 99202**, 99203**, 99204**, 99212**, 99213**, 99214**, 99215**, 99408**, 99409**, 99418**, G0396*, G0397*, G2011*, H0049*, H0050*</t>
  </si>
  <si>
    <t>Office or other outpatient visit for the evaluation and management of an established patient, which requires a medically appropriate history and/or examination and straightforward medical decision making. 10-19 minutes total time on the date of the encounter.</t>
  </si>
  <si>
    <t>10 Min</t>
  </si>
  <si>
    <t>20 Min</t>
  </si>
  <si>
    <t>If 19 minutes of service time was provided:
19 minutes of service time is within the time range of 10-19 minutes for this code. Therefore, claim 1 unit of 99212.</t>
  </si>
  <si>
    <t>96130*, 99408**, 99409**, G0396*, G0397*, G2011*, H0049*, H0050*</t>
  </si>
  <si>
    <t>Office or other outpatient visit for the evaluation and management of an established patient, which requires a medically appropriate history and/or examination and low level of medical decision making. 20-29 minutes total time on the date of the encounter.</t>
  </si>
  <si>
    <t>If 29 minutes of service time was provided:
29 minutes of service time is within the time range of 20-29 minutes for this code. Therefore, claim 1 unit of 99213.</t>
  </si>
  <si>
    <t>96130*, 99212**, 99408**, 99409**, G0396*, G0397*, G2011*, H0049*, H0050*</t>
  </si>
  <si>
    <t>Office or other outpatient visit for the evaluation and management of an established patient, which requires a medically appropriate history and/or examination and moderate level of medical decision making. 30-39 minutes total time on the date of the encounter.</t>
  </si>
  <si>
    <t>40 Min</t>
  </si>
  <si>
    <t>If 39 minutes of service time was provided:
39 minutes of service time is within the time range of 30-39 minutes for this code. Therefore, claim 1 unit of 99214.</t>
  </si>
  <si>
    <t>96130*, 99212**, 99213**, 99408**, 99409**, G0396*, G0397*, G2011*, H0049*, H0050*</t>
  </si>
  <si>
    <t>Office or other outpatient visit for the evaluation and management of an established patient, which requires a medically appropriate history and/or examination and high level of medical decision making. 40-54 minutes total time on the date of the encounter.</t>
  </si>
  <si>
    <t>84 Min</t>
  </si>
  <si>
    <t>Yes. For service time of 84 minutes or more, claim prolonged codes 99415 and 99416 as appropriate.</t>
  </si>
  <si>
    <t>If 200 minutes of service time was provided:
200 minutes of service time - 54 minutes primary procedure code = 146 minutes.
146 minutes - 60 minutes in 99415 = 86 minutes.
86 minutes / 30 minutes in 99416 = 2.8667 units of 99416. Round up to get 3 units of 99416.
For 200 minutes of service time, 
claim 1 unit of 99215, 1 unit of 99415, and 3 units of 99416.</t>
  </si>
  <si>
    <t>96130*, 99212**, 99213**, 99214**, 99408**, 99409**, G0396*, G0397*, G2011*, H0049*, H0050*</t>
  </si>
  <si>
    <t>Hospital inpatient or observation care, for the evaluation and management of a patient including admission and discharge on the same date, which requires a medically appropriate history and/or examination and straightforward or low level of medical decision making. 45-69 minutes total time on the date of the encounter.</t>
  </si>
  <si>
    <t>70 Min</t>
  </si>
  <si>
    <t>If 69 minutes of service time was provided:
69 minutes of service time is within the time range of 45-69 minutes for this code. Therefore, claim 1 unit of 99234.</t>
  </si>
  <si>
    <t>96130*, 99202**, 99203**, 99204**, 99205**, 99212**, 99213**, 99214**, 99215**, 99238**, 99239**, 99307**, 99308**, 99309**, 99310**, 99341**, 99342**, 99344**, 99345**, 99347**, 99348**, 99349**, 99350**, 99408**, 99409**, G0396*, G0397*, G2011*, H0049*, H0050*</t>
  </si>
  <si>
    <t>Hospital inpatient or observation care, for the evaluation and management of a patient including admission and discharge on the same date, which requires a medically appropriate history and/or examination and moderate level of medical decision making. 70-84 minutes total time on the date of the encounter.</t>
  </si>
  <si>
    <t>85 Min</t>
  </si>
  <si>
    <t>If 84 minutes of service time was provided:
84 minutes of service time is within the time range of 70-84 minutes for this code. Therefore, claim 1 unit of 99235.</t>
  </si>
  <si>
    <t>96130*, 99202**, 99203**, 99204**, 99205**, 99212**, 99213**, 99214**, 99215**, 99234**, 99238**, 99239**, 99307**, 99308**, 99309**, 99310**, 99341**, 99342**, 99344**, 99345**, 99347**, 99348**, 99349**, 99350**, 99408**, 99409**, G0396*, G0397*, G2011*, H0049*, H0050*</t>
  </si>
  <si>
    <t>Hospital inpatient or observation care, for the evaluation and management of a patient including admission and discharge on the same date, which requires a medically appropriate history and/or examination and high level of medical decision making. 85-99 minutes total time on the date of the encounter.</t>
  </si>
  <si>
    <t>107 Min</t>
  </si>
  <si>
    <t>Yes. For service time of 107 minutes or more, claim the appropriate units of prolonged code G0316.</t>
  </si>
  <si>
    <t>If 200 minutes of service time was provided:
200 minutes of service time - 99 minutes primary procedure code = 101 minutes.
101 minutes / 15 minutes in G0316 = 6.7333 units of G0316.
Round up to get 7 units of G0316.
For 200 minutes of service time, 
claim 1 unit of 99236 and 7 units 
of G0316.</t>
  </si>
  <si>
    <t>96130*, 99202**, 99203**, 99204**, 99205**, 99212**, 99213**, 99214**, 99215**, 99234**, 99235**, 99238**, 99239**, 99307**, 99308**, 99309**, 99310**, 99341**, 99342**, 99344**, 99345**, 99347**, 99348**, 99349**, 99350**, 99408**, 99409**, G0396*, G0397*, G2011*, H0049*, H0050*</t>
  </si>
  <si>
    <t>Discharge</t>
  </si>
  <si>
    <t>Hospital inpatient or observation discharge day management; 30 minutes or less on the date of the encounter</t>
  </si>
  <si>
    <t>1 Min</t>
  </si>
  <si>
    <t>If 30 minutes of service time was provided:
30 minutes of service time is within the time range of 1-30 minutes for this code. Therefore, claim 1 unit of 99238.</t>
  </si>
  <si>
    <t>MD/DO, MD/DO-Clerks, NP, NP-CT, PA, PA-CT, RN</t>
  </si>
  <si>
    <t>99202, 99203, 99204, 99205, 99212, 99213, 99214, 99215, 99451</t>
  </si>
  <si>
    <t>Hospital inpatient or observation discharge day management; 31-1440 minutes on the date of the encounter</t>
  </si>
  <si>
    <t>If 61 minutes of service time was provided:
61 minutes of service time is within the time range of 31-1440 minutes for this code. Therefore, claim 1 unit of 99239.</t>
  </si>
  <si>
    <t>96130*, 99202**, 99203**, 99204**, 99205**, 99212**, 99213**, 99214**, 99215**, 99238**, 99408**, 99409**, G0396*, G0397*, G2011*, H0049*, H0050*</t>
  </si>
  <si>
    <t>Initial nursing facility care, per day, for the evaluation and management of a patient, which requires a medically appropriate history and/or examination and straightforward or low level of medical decision making. 25-34 minutes total time on the date of the encounter.</t>
  </si>
  <si>
    <t>25 Min</t>
  </si>
  <si>
    <t>35 Min</t>
  </si>
  <si>
    <t>If 34 minutes of service time was provided:
34 minutes of service time is within the time range of 25-34 minutes for this code. Therefore, claim 1 unit of 99304.</t>
  </si>
  <si>
    <t>96130*, 99202**, 99203**, 99204**, 99205**, 99212**, 99213**, 99214**, 99215**, 99307**, 99308**, 99309**, 99310**, 99341**, 99342**, 99344**, 99345**, 99347**, 99348**, 99349**, 99350**, 99408**, 99409**, 99415**, 99416**, 99418**, G0396*, G0397*, G2011*, H0049*, H0050*</t>
  </si>
  <si>
    <t xml:space="preserve">	Initial nursing facility care, per day, for the evaluation and management of a patient, which requires a medically appropriate history and/or examination and moderate level of medical decision making. 35-49 minutes total time on the date of the encounter.</t>
  </si>
  <si>
    <t>50 Min</t>
  </si>
  <si>
    <t>If 49 minutes of service time was provided:
49 minutes of service time is within the time range of 35-49 minutes for this code. Therefore, claim 1 unit of 99305.</t>
  </si>
  <si>
    <t>96130*, 99202**, 99203**, 99204**, 99205**, 99212**, 99213**, 99214**, 99215**, 99304**, 99307**, 99308**, 99309**, 99310**, 99341**, 99342**, 99344**, 99345**, 99347**, 99348**, 99349**, 99350**, 99408**, 99409**, 99415**, 99416**, 99418**, G0396*, G0397*, G2011*, H0049*, H0050*</t>
  </si>
  <si>
    <t>Initial nursing facility care, per day, for the evaluation and management of a patient, which requires a medically appropriate history and/or examination and high level of medical decision making. 50-64 minutes total time on the date of the encounter.</t>
  </si>
  <si>
    <t>79 Min</t>
  </si>
  <si>
    <t>Yes. For service time of 79 minutes or more, claim the appropriate units of prolonged code 99418.</t>
  </si>
  <si>
    <t>If 150 minutes of service time was provided:
150 minutes of service time - 64 minutes primary procedure code = 86 minutes.
86 minutes / 15 minutes in 99418 = 5.7333 units of 99418. Round down to get 5 units of 99418.
For 150 minutes of service time, 
claim 1 unit of 99306 and 5 units of 99418.</t>
  </si>
  <si>
    <t>96130*, 99202**, 99203**, 99204**, 99205**, 99212**, 99213**, 99214**, 99215**, 99304**, 99305**, 99307**, 99308**, 99309**, 99310**, 99341**, 99342**, 99344**, 99345**, 99347**, 99348**, 99349**, 99350**, 99408**, 99409**, 99415**, 99416**, G0396*, G0397*, G2011*, H0049*, H0050*</t>
  </si>
  <si>
    <t>Subsequent nursing facility care, per day, for the evaluation and management of a patient, which requires a medically appropriate history and/or examination and straightforward medical decision making. 10-19 minutes total time on the date of the encounter for code selection.</t>
  </si>
  <si>
    <t>If 19 minutes of service time was provided:
19 minutes of service time is within the time range of 10-19 minutes for this code. Therefore, claim 1 unit of 99307.</t>
  </si>
  <si>
    <t>96130*, 99408**, 99409**, 99415**, 99416**, 99418**, G0396*, G0397*, G2011*, H0049*, H0050*</t>
  </si>
  <si>
    <t>Subsequent nursing facility care, per day, for the evaluation and management of a patient, which requires a medically appropriate history and/or examination and low level of medical decision making. 20-29 minutes total time on the date of the encounter.</t>
  </si>
  <si>
    <t>If 29 minutes of service time was provided:
29 minutes of service time is within the time range of 20-29 minutes for this code. Therefore, claim 1 unit of 99308.</t>
  </si>
  <si>
    <t>96130*, 99307**, 99408**, 99409**, 99415**, 99416**, 99418**, G0396*, G0397*, G2011*, H0049*, H0050*</t>
  </si>
  <si>
    <t xml:space="preserve">Subsequent nursing facility care, per day, for the evaluation and management of a patient, which requires a medically appropriate history and/or examination and moderate level of medical decision making. 30-44 minutes total time on the date of the encounter.	</t>
  </si>
  <si>
    <t>If 44 minutes of service time was provided:
44 minutes of service time is within the time range of 30-44 minutes for this code. Therefore, claim 1 unit of 99309.</t>
  </si>
  <si>
    <t>96130*, 99307**, 99308**, 99408**, 99409**, 99415**, 99416**, 99418**, G0396*, G0397*, G2011*, H0049*, H0050*</t>
  </si>
  <si>
    <t xml:space="preserve">	Subsequent nursing facility care, per day, for the evaluation and management of a patient, which requires a medically appropriate history and/or examination and high level of medical decision making. 45-59 minutes total time on the date of the encounter.</t>
  </si>
  <si>
    <t>74 Min</t>
  </si>
  <si>
    <t>Yes. For service time of 74 minutes or more, claim the appropriate units of prolonged code 99418.</t>
  </si>
  <si>
    <t>If 100 minutes of service time was provided:
100 minutes of service time - 59 minutes primary procedure code = 41 minutes.
41 minutes / 15 minutes in 99418 = 2.7333 units of 99418. Round down to get 2 units of 99418.
For 100 minutes of service time, 
claim 1 unit of 99310 and 2 units of 99418.</t>
  </si>
  <si>
    <t>96130*, 99307**, 99308**, 99309**, 99408**, 99409**, 99415**, 99416**, G0396*, G0397*, G2011*, H0049*, H0050*</t>
  </si>
  <si>
    <t>Home or residence visit for the evaluation and management of a new patient, which requires a medically appropriate history and/or examination and straightforward medical decision making. 15-29 minutes total time on the date of the encounter.</t>
  </si>
  <si>
    <t>If 29 minutes of service time was provided:
29 minutes of service time is within the time range of 15-29 minutes for this code. Therefore, claim 1 unit of 99341.</t>
  </si>
  <si>
    <t>Home or residence visit for the evaluation and management of a new patient, which requires a medically appropriate history and/or examination and low level of medical decision making. 30-59 minutes total time on the date of the encounter.</t>
  </si>
  <si>
    <t>If 59 minutes of service time was provided:
59 minutes of service time is within the time range of 30-59 minutes for this code. Therefore, claim 1 unit of 99342.</t>
  </si>
  <si>
    <t>96130*, 99341**, 99408**, 99409**, G0396*, G0397*, G2011*, H0049*, H0050*</t>
  </si>
  <si>
    <t xml:space="preserve">	Home or residence visit for the evaluation and management of a new patient, which requires a medically appropriate history and/or examination and moderate level of medical decision making. 60-74 minutes total time on the date of the encounter.</t>
  </si>
  <si>
    <t>75 Min</t>
  </si>
  <si>
    <t>If 74 minutes of service time was provided:
74 minutes of service time is within the time range of 60-74 minutes for this code. Therefore, claim 1 unit of 99344.</t>
  </si>
  <si>
    <t>96130*, 99341**, 99342**, 99408**, 99409**, G0396*, G0397*, G2011*, H0049*, H0050*</t>
  </si>
  <si>
    <t>Home or residence visit for the evaluation and management of a new patient, which requires a medically appropriate history and/or examination and high level of medical decision making. 75-89 minutes total time on the date of the encounter.</t>
  </si>
  <si>
    <t>Yes. For service time of 104 minutes or more, claim the appropriate units of prolonged code 99417.</t>
  </si>
  <si>
    <t>If 160 minutes of service time was provided:
160 minutes of service time - 89 minutes primary procedure code = 71 minutes.
71 minutes / 15 minutes in 99417 = 4.7333 units of 99417. Round down to get 4 units of 99417.
For 160 minutes of service time, 
claim 1 unit of 99345 and 4 units of 99417.</t>
  </si>
  <si>
    <t>96130*, 99341**, 99342**, 99344**, 99408**, 99409**, G0396*, G0397*, G2011*, H0049*, H0050*</t>
  </si>
  <si>
    <t>Home or residence visit for the evaluation and management of an established patient, which requires a medically appropriate history and/or examination and straightforward medical decision making. 20-29 minutes total time on the date of the encounter.</t>
  </si>
  <si>
    <t>If 29 minutes of service time was provided:
29 minutes of service time is within the time range of 20-29 minutes for this code. Therefore, claim 1 unit of 99347.</t>
  </si>
  <si>
    <t>Home or residence visit for the evaluation and management of an established patient, which requires a medically appropriate history and/or examination and low level of medical decision making. 30-39 minutes total time on the date of the encounter.</t>
  </si>
  <si>
    <t>If 39 minutes of service time was provided:
39 minutes of service time is within the time range of 30-39 minutes for this code. Therefore, claim 1 unit of 99348.</t>
  </si>
  <si>
    <t>96130*, 99347**, 99408**, 99409**, G0396*, G0397*, G2011*, H0049*, H0050*</t>
  </si>
  <si>
    <t xml:space="preserve">	Home or residence visit for the evaluation and management of an established patient, which requires a medically appropriate history and/or examination and moderate level of medical decision making. 40-59 minutes total time on the date of the encounter.</t>
  </si>
  <si>
    <t>If 59 minutes of service time was provided:
59 minutes of service time is within the time range of 40-59 minutes for this code. Therefore, claim 1 unit of 99349.</t>
  </si>
  <si>
    <t>96130*, 99347**, 99348**, 99408**, 99409**, G0396*, G0397*, G2011*, H0049*, H0050*</t>
  </si>
  <si>
    <t>Home or residence visit for the evaluation and management of an established patient, which requires a medically appropriate history and/or examination and high level of medical decision making. 60-74 minutes total time on the date of the encounter.</t>
  </si>
  <si>
    <t>89 Min</t>
  </si>
  <si>
    <t>Yes. For service time of 89 minutes or more, claim the appropriate units of prolonged code 99417.</t>
  </si>
  <si>
    <t>If 100 minutes of service time was provided:
100 minutes of service time - 74 minutes primary procedure code = 26 minutes.
26 minutes / 15 minutes in 99417 = 1.7333 units of 99417. Round down to get 1 unit of 99417.
For 100 minutes of service time, 
claim 1 unit of 99350 and 1 unit of 99417.</t>
  </si>
  <si>
    <t>96130*, 99347**, 99348**, 99349**, 99408**, 99409**, G0396*, G0397*, G2011*, H0049*, H0050*</t>
  </si>
  <si>
    <t>Care Coordination / Clinician Consultation</t>
  </si>
  <si>
    <t>Medical team conference with interdisciplinary team of health care professionals, patient and/or family not present, 30-1440 minutes; participation by physician</t>
  </si>
  <si>
    <t>If 61 minutes of service time was provided:
61 minutes of service time is within the time range of 30-1440 minutes for this code. Therefore, claim 1 unit of 99367.</t>
  </si>
  <si>
    <t>MD/DO, MD/DO-Clerks</t>
  </si>
  <si>
    <t>01, 02, 03, 04, 05, 06, 07, 08, 09, 10, 11, 12, 13, 14, 15, 16, 17, 18, 19, 20, 21, 22, 23, 24, 25, 26, 27, 31, 32, 33, 34, 49, 50, 51, 52, 53, 54, 55, 56, 57, 58, 60, 61, 62, 65, 71, 72, 81, 99</t>
  </si>
  <si>
    <t>99424**, 99425**, H0049*, H0050*</t>
  </si>
  <si>
    <t>27, 59, 93, 95, HD, HG, U1, U2, U3, U7, U8, U9, UA, UB, XE, XP, XU</t>
  </si>
  <si>
    <t>Medical team conference with interdisciplinary team of health care professionals, patient and/or family not present, 30-1440 minutes; participation by nonphysician qualified health care professional</t>
  </si>
  <si>
    <t>If 61 minutes of service time was provided:
61 minutes of service time is within the time range of 30-1440 minutes for this code. Therefore, claim 1 unit of 99368.</t>
  </si>
  <si>
    <t>LCSW, LCSW-CT, LMFT, LMFT-CT, LPCC, LPCC-CT, MA, NP, NP-CT, PA, PA-CT, PhD-CT/PsyD-CT, PhD/PsyD, Pharm, Pharm-CT, RN, RN-CT</t>
  </si>
  <si>
    <t>99367**, 99424**, 99425**, H0049*, H0050*</t>
  </si>
  <si>
    <t>27, 59, 93, 95, AH, AJ, CO, HD, HG, HO, HP, TD, U1, U2, U3, U7, U8, U9, UA, UB, XE, XP, XU</t>
  </si>
  <si>
    <t>Individual Counseling</t>
  </si>
  <si>
    <t xml:space="preserve">Alcohol and/or substance (other than tobacco) abuse structural screening (eg, AUDIT ,DAST), and brief intervention (SBI) services. 15-30 minutes. </t>
  </si>
  <si>
    <t>If 30 minutes of service time was provided:
30 minutes of service time is within the time range of 15 - 30 minutes for this code. Therefore, claim 1 unit of 99408.</t>
  </si>
  <si>
    <t>01, 02, 03, 04, 05, 06, 07, 08, 09, 10, 11, 12, 13, 14, 15, 16, 17, 18, 19, 20, 21, 22, 23, 24, 25, 26, 27, 31, 32, 33, 34, 49, 50, 51, 52, 53, 54, 55, 56, 57, 58, 60, 62, 65, 71, 72, 99</t>
  </si>
  <si>
    <t>99409, 99451, G0396, G0397, G2011</t>
  </si>
  <si>
    <t>96170*, 96171*, 99418**</t>
  </si>
  <si>
    <t>27, 59, 93, 95, HD, HG, HP, U1, U2, U3, U7, U8, UA, UB, XE, XP, XU</t>
  </si>
  <si>
    <t xml:space="preserve">Alcohol and/or substance (other than tobacco) abuse structural screening (eg, AUDIT ,DAST), and brief intervention (SBI) services. 31-1440 minutes. </t>
  </si>
  <si>
    <t>If 61 minutes of service time was provided:
61 minutes of service time is within the time range of 30-1440 minutes for this code. Therefore, claim 1 unit of 99409.</t>
  </si>
  <si>
    <t>01, 02, 03, 04, 05, 06, 07, 08, 09, 10, 11, 12, 13, 14, 15, 16, 17, 18, 19, 20, 21, 22, 23, 24, 25, 26, 27, 31, 32, 33, 34, 49, 50, 52, 53, 54, 55, 56, 57, 58, 60, 62, 65, 71, 72, 99</t>
  </si>
  <si>
    <t>99408, 99451, G0396, G0397, G2011</t>
  </si>
  <si>
    <t>Prolonged clinical staff service (the service beyond the highest time in the range of total time of the service) during an evaluation and management service in the office or outpatient setting, direct patient contact with physician supervision; first hour</t>
  </si>
  <si>
    <t xml:space="preserve">30 Min </t>
  </si>
  <si>
    <t>Yes. For service time of 75 minutes or more, claim the appropriate units of prolonged code 99416.</t>
  </si>
  <si>
    <t>If 200 minutes of service time was provided:
200 minutes of service time - 74 minutes of primary procedure code 99205 = 126 minutes.
126 minutes - 60 minutes in 99415 = 66 minutes.
66 minutes / 30 minutes in 99416 = 2.2 units of 99416. Round down to get 2 units of 99416.
For 200 minutes of service time, 
claim 1 unit of 99205, 1 unit of 99415, and 2 units of 99416.</t>
  </si>
  <si>
    <t>99418, 99451</t>
  </si>
  <si>
    <t>96130*, 99408**, 99409**, 99417**, G0396*, G0397*, G2011*</t>
  </si>
  <si>
    <t>99202, 99203, 99204, 99205, 99212, 99213, 99214, 99215</t>
  </si>
  <si>
    <t>Prolonged clinical staff service (the service beyond the highest time in the range of total time of the service) during an evaluation and management service in the office or outpatient setting, direct patient contact with physician supervision; each additional 30 minutes</t>
  </si>
  <si>
    <t>105 Min</t>
  </si>
  <si>
    <t>No. Claim multiple units of this code as appropriate up to the maximum units per day.</t>
  </si>
  <si>
    <t>If 200 minutes of service time was provided:
200 minutes of service time - 54 minutes primary procedure code 99215 = 146 minutes.
146 minutes - 60 minutes in 99415 = 86 minutes.
86 minutes / 30 minutes in 99416 = 2.8667 units of 99416. Round up to get 3 units of 99416.
For 200 minutes of service time, 
claim 1 unit of 99215, 1 unit of 99415, and 3 units of 99416.</t>
  </si>
  <si>
    <r>
      <t xml:space="preserve">Prolonged outpatient evaluation and management service(s) time with or without direct patient contact beyond the required time of the primary service when the primary service level has been selected using total time, each 15 minutes of </t>
    </r>
    <r>
      <rPr>
        <b/>
        <sz val="12"/>
        <rFont val="Segoe UI"/>
        <family val="2"/>
      </rPr>
      <t xml:space="preserve">total time </t>
    </r>
    <r>
      <rPr>
        <sz val="12"/>
        <rFont val="Segoe UI"/>
        <family val="2"/>
      </rPr>
      <t>(This code does not follow the midpoint rule. A  full 15 minutes must be met before one unit of 99417 can be claimed).</t>
    </r>
  </si>
  <si>
    <t>If 110 minutes of office/other outpatient consultation was provided:
110 minutes of service time - 69 minutes in primary procedure code 99245 = 41 minutes.
41 minutes / 15 minutes in 99417 = 2.7333 units of 99417. Round down to get 2 units of 99417.
For 110 minutes of service time, 
claim 1 unit of 99245 and 2 units of 99417.</t>
  </si>
  <si>
    <t>99345, 99350</t>
  </si>
  <si>
    <r>
      <t xml:space="preserve">Prolonged inpatient or observation evaluation and management service(s) time with or without direct patient contact beyond the required time of the primary service when the primary service level has been selected using total time, each 15 minutes of </t>
    </r>
    <r>
      <rPr>
        <b/>
        <sz val="12"/>
        <rFont val="Segoe UI"/>
        <family val="2"/>
      </rPr>
      <t>total time</t>
    </r>
    <r>
      <rPr>
        <sz val="12"/>
        <rFont val="Segoe UI"/>
        <family val="2"/>
      </rPr>
      <t xml:space="preserve"> (This code does not follow the midpoint rule. A full 15 minutes must be met before one unit of 99418 can be claimed).</t>
    </r>
  </si>
  <si>
    <t>If 150 minutes of inpatient or observation consultation was provided:
150 minutes of service time - 94 minutes in primary procedure code 99255 = 56 minutes.
56 minutes / 15 minutes in 99418 = 3.7333 units of 99418. Round down to get 3 units of 99418.
For 150 minutes of service time, 
claim 1 unit of 99255 and 3 units of 99418.</t>
  </si>
  <si>
    <t>99415, 99416, 99424</t>
  </si>
  <si>
    <t>96130*, 99367**, 99368**, 99425**, G0396*, G0397*, G2011*, H0049*, H0050*</t>
  </si>
  <si>
    <t>99306, 99310</t>
  </si>
  <si>
    <r>
      <t xml:space="preserve">Principal care management services, for a single high-risk disease, first 30 minutes provided personally by a physician or other qualified health care professional, per calendar month. </t>
    </r>
    <r>
      <rPr>
        <b/>
        <sz val="12"/>
        <rFont val="Segoe UI"/>
        <family val="2"/>
      </rPr>
      <t>At</t>
    </r>
    <r>
      <rPr>
        <sz val="12"/>
        <rFont val="Segoe UI"/>
        <family val="2"/>
      </rPr>
      <t xml:space="preserve"> </t>
    </r>
    <r>
      <rPr>
        <b/>
        <sz val="12"/>
        <rFont val="Segoe UI"/>
        <family val="2"/>
      </rPr>
      <t>least 30 minutes</t>
    </r>
    <r>
      <rPr>
        <sz val="12"/>
        <rFont val="Segoe UI"/>
        <family val="2"/>
      </rPr>
      <t xml:space="preserve"> of service must be provided before 1 unit of this code can be reported.</t>
    </r>
  </si>
  <si>
    <t>Yes. See add-on code 99425.</t>
  </si>
  <si>
    <t>If 59 minutes of service time was provided:
59 minutes of service time is within the time range of 30-59 minutes for this code. Therefore, claim 1 unit of 99424.</t>
  </si>
  <si>
    <t>99367, 99418, 99437, 99491, 99495, 99496</t>
  </si>
  <si>
    <r>
      <t xml:space="preserve">Principal care management services, for a single high-risk disease, each additional 30 minutes provided personally by a physician or other qualified health care professional, per calendar month. Code 99425 is reported in conjunction with 99424, when </t>
    </r>
    <r>
      <rPr>
        <b/>
        <sz val="12"/>
        <rFont val="Segoe UI"/>
        <family val="2"/>
      </rPr>
      <t>at</t>
    </r>
    <r>
      <rPr>
        <sz val="12"/>
        <rFont val="Segoe UI"/>
        <family val="2"/>
      </rPr>
      <t xml:space="preserve"> </t>
    </r>
    <r>
      <rPr>
        <b/>
        <sz val="12"/>
        <rFont val="Segoe UI"/>
        <family val="2"/>
      </rPr>
      <t xml:space="preserve">least an additional 30 minutes </t>
    </r>
    <r>
      <rPr>
        <sz val="12"/>
        <rFont val="Segoe UI"/>
        <family val="2"/>
      </rPr>
      <t>of service time is provided beyond 99424.</t>
    </r>
  </si>
  <si>
    <t>90 Min</t>
  </si>
  <si>
    <t>If 119 minutes of service time was provided:
119 minutes of service time / 30 minutes = 3.9667 units.
For 119 minutes of service time, 
claim 1 unit of 99424 and 2 units 
of 99425. The 0.9667 remaining portion of a unit cannot be claimed because 99424 and 99425 are claimed in whole 30 minute increments.</t>
  </si>
  <si>
    <t>99367, 99368, 99437, 99491</t>
  </si>
  <si>
    <t>99424</t>
  </si>
  <si>
    <r>
      <t xml:space="preserve">Chronic care management services, each additional 30 minutes by a physician or other qualified health care professional, per calendar month. Code 99437 is reported in conjunction with 99491, when </t>
    </r>
    <r>
      <rPr>
        <b/>
        <sz val="12"/>
        <rFont val="Segoe UI"/>
        <family val="2"/>
      </rPr>
      <t xml:space="preserve">at least an additional 30 minutes </t>
    </r>
    <r>
      <rPr>
        <sz val="12"/>
        <rFont val="Segoe UI"/>
        <family val="2"/>
      </rPr>
      <t>of service time is provided beyond 99491.</t>
    </r>
  </si>
  <si>
    <t>If 119 minutes of service time was provided:
119 minutes of service time / 30 minutes = 3.9667 units.
For 119 minutes of service time, 
claim 1 unit of 99491 and 2 units 
of 99437. The 0.9667 remaining portion of a unit cannot be claimed because 99491 and 99437 are claimed in whole 30 minute increments.</t>
  </si>
  <si>
    <t>99367, 99368, 99424, 99425</t>
  </si>
  <si>
    <t>99491</t>
  </si>
  <si>
    <t>Telephone evaluation and management service by a physician or other qualified health care professional who may report evaluation and management services provided to an established patient, parent, or guardian not originating from a related E/M service provided within the previous 7 days nor leading to an E/M service or procedure within the next 24 hours or soonest available appointment; 5-10 minutes of medical discussion</t>
  </si>
  <si>
    <t>If  10 minutes of service time was provided:
10 minutes of service time is within the time range of 5-10 minutes for this code. Therefore, claim 1 unit of 99441.</t>
  </si>
  <si>
    <t>27, 59, 93, 95, GC, HD, HL, HP, U7, U8, UB, XE, XP, XU</t>
  </si>
  <si>
    <t>Telephone evaluation and management service by a physician or other qualified health care professional who may report evaluation and management services provided to an established patient, parent, or guardian not originating from a related E/M service provided within the previous 7 days nor leading to an E/M service or procedure within the next 24 hours or soonest available appointment; 11-20 minutes of medical discussion</t>
  </si>
  <si>
    <t>If 20 minutes of service time was provided:
20 minutes of service time is within the time range of 11-20 minutes for this code. Therefore, claim 1 unit of 99442.</t>
  </si>
  <si>
    <t>99424**, 99425**, 99441**, H0049*, H0050*</t>
  </si>
  <si>
    <t>Telephone evaluation and management service by a physician or other qualified health care professional who may report evaluation and management services provided to an established patient, parent, or guardian not originating from a related E/M service provided within the previous 7 days nor leading to an E/M service or procedure within the next 24 hours or soonest available appointment; 21-30 minutes of medical discussion</t>
  </si>
  <si>
    <t>If 30 minutes of service time was provided:
30 minutes of service time is within the time range of 21-30 minutes for this code. Therefore, claim 1 unit of 99443.</t>
  </si>
  <si>
    <t>99424**, 99425**, 99441**, 99442**, H0049*, H0050*</t>
  </si>
  <si>
    <t>Interprofessional telephone/Internet/electronic health record assessment and management service provided by a consultative physician or other qualified health care professional, including a written report to the patient's treating/requesting physician or other qualified health care professional, 5 minutes or more of medical consultative time (5-30 minutes)</t>
  </si>
  <si>
    <t>If 15 minutes of service time was provided:
15 minutes of service time is within the time range of 5-30 minutes for this code. Therefore, claim 1 unit of 99451.</t>
  </si>
  <si>
    <t>99202, 99203, 99204, 99205, 99212, 99213, 99214, 99215, 99234, 99235, 99236, 99238, 99239, 99304, 99305, 99306, 99307, 99308, 99309, 99310, 99341, 99342, 99344, 99345, 99347, 99348, 99349, 99350, 99408, 99409, 99415, 99416</t>
  </si>
  <si>
    <t>99418**</t>
  </si>
  <si>
    <r>
      <t xml:space="preserve">Chronic care management services, first 30 minutes provided personally by a physician or other qualified health care professional, per calendar month. </t>
    </r>
    <r>
      <rPr>
        <b/>
        <sz val="12"/>
        <rFont val="Segoe UI"/>
        <family val="2"/>
      </rPr>
      <t xml:space="preserve">At least 30 minutes </t>
    </r>
    <r>
      <rPr>
        <sz val="12"/>
        <rFont val="Segoe UI"/>
        <family val="2"/>
      </rPr>
      <t>of service must be provided before 1 unit of this code can be reported.</t>
    </r>
  </si>
  <si>
    <t>If 59 minutes of service time was provided:
59 minutes of service time is within the time range of 30-59 minutes for this code. Therefore, claim 1 unit of 99491.</t>
  </si>
  <si>
    <t>99424, 99425</t>
  </si>
  <si>
    <t>98960*, 98961*, 98962*, 98966*, 98967*, 98968*, , 99367**, 99368**, 99418**</t>
  </si>
  <si>
    <t>Transitional Care Management Services with the following required elements: Communication (direct contact, telephone, electronic) with the patient and/or caregiver within 2 business days of discharge. Medical decision making of at least moderate complexity during the service period, face-to-face visit within 14 calendar days of discharge, 54 minutes</t>
  </si>
  <si>
    <t>28 Min</t>
  </si>
  <si>
    <t>If 54 minutes of service time was provided, claim 1 unit of 99495.</t>
  </si>
  <si>
    <t>01, 02, 03, 04, 05, 06, 07, 08, 09, 10, 11, 12, 13, 14, 15, 16, 17, 18, 19, 20, 22, 23, 24, 25, 26, 32, 33, 34, 41, 42, 49, 50, 52, 53, 60, 62, 65, 71, 72, 81, 99</t>
  </si>
  <si>
    <t>98960*, 98961*, 98962*, 98966*, 98967*, 98968*, 99367**, 99368**, 99441**, 99442**, 99443**</t>
  </si>
  <si>
    <t>Transitional Care Management Services with the following required elements: Communication (direct contact, telephone, electronic) with the patient and/or caregiver within 2 business days of discharge. Medical decision making of high complexity during the service period, face-to-face visit within 7 calendar days of discharge, 75 minutes</t>
  </si>
  <si>
    <t>If 75 minutes of service time was provided, claim 1 unit of 99496.</t>
  </si>
  <si>
    <t>01, 02, 03, 04, 05, 06, 07, 08, 09, 10, 11, 12, 13, 14, 15, 16, 18, 19, 20, 22, 23, 24, 25, 26, 32, 33, 34, 41, 42, 49, 50, 52, 53, 60, 62, 65, 71, 72, 81, 99</t>
  </si>
  <si>
    <t>98960*, 98961*, 98962*, 98966*, 98967*, 98968*, 99367**, 99368**, 99441**, 99442**, 99443**, 99495**</t>
  </si>
  <si>
    <t>A0140</t>
  </si>
  <si>
    <t>Mobile Crisis</t>
  </si>
  <si>
    <t>Non-emergency transportation, per mile</t>
  </si>
  <si>
    <t>Claim per mile</t>
  </si>
  <si>
    <t>No. Claim multiple units of this code as appropriate.</t>
  </si>
  <si>
    <t xml:space="preserve">While transporting the patient to a higher level of care during a mobile crisis encounter, the staff drives 35 miles until the destination is reached.
The unit basis for this code is per mile. Therefore, claim 35 units of A0140.
 </t>
  </si>
  <si>
    <t>15</t>
  </si>
  <si>
    <t>No limit</t>
  </si>
  <si>
    <t>GT, HD, HG, HW, SC, U7, U8, UA, UB</t>
  </si>
  <si>
    <t>G0316</t>
  </si>
  <si>
    <t>Prolonged hospital inpatient or observation care evaluation and management service(s) beyond the total time for the primary service (when the primary service has been selected using time on the date of the primary service); each additional 15 minutes by the physician or qualified healthcare professional, with or without direct patient contact</t>
  </si>
  <si>
    <t>If 200 minutes of hospital inpatient or observation care was provided:
200 minutes of service time - 99 minutes in primary procedure code 99236 = 101 minutes.
101 minutes / 15 minutes in G0316 = 6.7333 units of G0316.
Round up to get 7 units of G0316.
For 200 minutes of service time, 
claim 1 unit of 99236 and 7 units 
of G0316.</t>
  </si>
  <si>
    <t>G0396</t>
  </si>
  <si>
    <t>Alcohol and/or substance (other than tobacco) abuse structured assessment, 15-30 Minutes</t>
  </si>
  <si>
    <t>If 30 minutes of service time was provided:
30 minutes of service time is within the time range of 15-30 minutes for this code. Therefore, claim 1 unit of G0396.</t>
  </si>
  <si>
    <t>AOD, LCSW, LCSW-CT, LMFT, LMFT-CT, LPCC, LPCC-CT, LPT, LPT-CT, LVN, LVN-CT, MD/DO, MD/DO-Clerks, NP, NP-CT, PA, PA-CT, PhD-CT/PsyD-CT, PhD/PsyD, Pharm, Pharm-CT, RN, RN-CT, Other</t>
  </si>
  <si>
    <t>01, 02, 03, 04, 05, 06, 07, 08, 09, 10, 11, 12, 13, 14, 15, 16, 17, 18, 19, 20, 22, 23, 24, 25, 26, 27, 31, 32, 33, 34, 41, 42, 49, 50, 52, 53, 54, 55, 56, 57, 58, 60, 62, 65, 71, 72, 81, 99</t>
  </si>
  <si>
    <t>99408, 99409, G0397, G2011, H0049, H0050</t>
  </si>
  <si>
    <t>96160*, 96171*</t>
  </si>
  <si>
    <t>G0397</t>
  </si>
  <si>
    <t>Alcohol and/or substance (other than tobacco) abuse structured assessment, 31-1440 Minutes</t>
  </si>
  <si>
    <t>If 61 minutes of service time was provided:
61 minutes of service time is within the time range of 31-1440 minutes for this code. Therefore, claim 1 unit of G0397.</t>
  </si>
  <si>
    <t>99408, 99409, G0396, G2011, H0049, H0050</t>
  </si>
  <si>
    <t>96160*</t>
  </si>
  <si>
    <t>G2011</t>
  </si>
  <si>
    <t>Alcohol and/or substance (other than tobacco) abuse structured assessment, 5-14 Minutes</t>
  </si>
  <si>
    <t>If 14 minutes of service time was provided:
14 minutes of service time is within the time range of 5-14 minutes for this code. Therefore, claim 1 unit of G2011.</t>
  </si>
  <si>
    <t>99408, 99409, G0396, G0397</t>
  </si>
  <si>
    <t>59, AH, AJ, GC, HD, HG, HL, HM, HO, HP, SC, TD, TE, U1, U2, U3, U7, U8, U9, UA, UB, XE, XP, XU</t>
  </si>
  <si>
    <t>H0001</t>
  </si>
  <si>
    <t>Alcohol and/or drug assessment, 15 minutes</t>
  </si>
  <si>
    <t xml:space="preserve">If 100 minutes of service was provided:
100 minutes of service / 15 minutes time for code = 6.6667 units.
6 units accounts for 90 minutes of service. For the remaining 10 minutes of service, 1 additional unit of H0001 can be claimed. 
Therefore for 100 minutes of service, claim 7 units of H0001.
 </t>
  </si>
  <si>
    <t>AOD, LCSW, LCSW-CT, LMFT, LMFT-CT, LOT, LOT-CT, LPCC, LPCC-CT, LPT, LPT-CT, LVN, LVN-CT, MA, MD/DO, MD/DO-Clerks, NP, NP-CT, PA, PA-CT, PhD-CT/PsyD-CT, PhD/PsyD, Pharm, RN, RN-CT, Other</t>
  </si>
  <si>
    <t>AH, AJ, CO, HD, HG, HM, HP, SC, TD, TE, U1, U2, U3, U7, U8, U9, UA, UB</t>
  </si>
  <si>
    <t>H0003</t>
  </si>
  <si>
    <t>Alcohol and/or drug screening. Laboratory analysis of specimens for presence of alcohol and/or drugs, 15 minutes</t>
  </si>
  <si>
    <t xml:space="preserve">If 100 minutes of service was provided:
100 minutes of service / 15 minutes time for code = 6.6667 units.
6 units accounts for 90 minutes of service. For the remaining 10 minutes of service, 1 additional unit of H0003 can be claimed. 
Therefore for 100 minutes of service, claim 7 units of H0003.
 </t>
  </si>
  <si>
    <t>LPT, LVN, LVN-CT, MA, MD/DO, MD/DO-Clerks, NP, NP-CT, PA, PA-CT, PhD-CT/PsyD-CT, Pharm, Pharm-CT, RN, RN-CT, PhD/PsyD</t>
  </si>
  <si>
    <t>AH, HD, HG, HO, HP, TD, TE, U1, U2, U3, U7, U8, U9, UA, UB</t>
  </si>
  <si>
    <t>H0004</t>
  </si>
  <si>
    <t>Behavioral health counseling and therapy, 15 minutes</t>
  </si>
  <si>
    <t xml:space="preserve">If 100 minutes of service was provided:
100 minutes of service / 15 minutes time for code = 6.6667 units.
6 units accounts for 90 minutes of service. For the remaining 10 minutes of service, 1 additional unit of H0004 can be claimed. 
Therefore for 100 minutes of service, claim 7 units of H0004.
 </t>
  </si>
  <si>
    <t>AOD, LCSW, LCSW-CT, LMFT, LMFT-CT, LOT, LOT-CT, LPCC, LPCC-CT, MD/DO, MD/DO-Clerks, NP, NP-CT, PA, PA-CT, PhD-CT/PsyD-CT, PhD/PsyD, RN, RN-CT</t>
  </si>
  <si>
    <t>01, 02, 03, 04, 05, 06, 07, 08, 09, 10, 11, 12, 13, 14, 15, 16, 17, 18, 19, 20, 22, 24, 25, 26, 27, 31, 32, 33, 34, 41, 42, 49, 50, 52, 53, 54, 55, 56, 57, 58, 60, 61, 62, 65, 71, 72, 81, 99</t>
  </si>
  <si>
    <t>Situational. H0004 when related to NTP or MAT dosing (H0004 with UA and HG modifiers) requires Medicare COB. For all other situations, H0004 does not require Medicare COB.</t>
  </si>
  <si>
    <t>AH, AJ, CO, GC, HD, HG, HL, HP, SC, TD, U1, U2, U3, U7, U8, U9, UA, UB</t>
  </si>
  <si>
    <t>H0005</t>
  </si>
  <si>
    <t>Group Counseling</t>
  </si>
  <si>
    <t xml:space="preserve">Alcohol and/or drug services; group counseling by a clinician, 15 minutes </t>
  </si>
  <si>
    <t xml:space="preserve">If 100 minutes of service was provided:
100 minutes of service / 15 minutes time for code = 6.6667 units.
6 units accounts for 90 minutes of service. For the remaining 10 minutes of service, 1 additional unit of H0005 can be claimed. 
Therefore for 100 minutes of service, claim 7 units of H0005.
 </t>
  </si>
  <si>
    <t>02, 03, 04, 05, 06, 07, 08, 09, 10, 11, 12, 13, 14, 15, 16, 17, 18, 19, 20, 22, 23, 24, 25, 26, 27, 31, 32, 33, 34, 49, 50, 52, 53, 54, 55, 56, 57, 58, 60, 62, 65, 71, 72, 99</t>
  </si>
  <si>
    <t>Situational. H0005 when related to NTP or MAT dosing (H0005 with UA and HG modifiers) requires Medicare COB. For all other situations, H0005 does not require Medicare COB.</t>
  </si>
  <si>
    <t>H0007</t>
  </si>
  <si>
    <t>Alcohol and/or drug services; crisis intervention (outpatient), 15 minutes</t>
  </si>
  <si>
    <t xml:space="preserve">If 100 minutes of service was provided:
100 minutes of service / 15 minutes time for code = 6.6667 units.
6 units accounts for 90 minutes of service. For the remaining 10 minutes of service, 1 additional unit of H0007 can be claimed. 
Therefore for 100 minutes of service, claim 7 units of H0007.
 </t>
  </si>
  <si>
    <t>AOD, LCSW, LCSW-CT, LMFT, LMFT-CT, LOT, LOT-CT, LPCC, LPCC-CT, LPT, LPT-CT, LVN, LVN-CT, MD/DO, MD/DO-Clerks, NP, NP-CT, PA, PA-CT, PhD-CT/PsyD-CT, PhD/PsyD, RN, RN-CT</t>
  </si>
  <si>
    <t>H0008</t>
  </si>
  <si>
    <t>Recovery</t>
  </si>
  <si>
    <t>Alcohol and/or drug services: (hospital inpatient) Subacute detoxification, 15 minutes</t>
  </si>
  <si>
    <t xml:space="preserve">If 100 minutes of service was provided:
100 minutes of service / 15 minutes time for code = 6.6667 units.
6 units accounts for 90 minutes of service. For the remaining 10 minutes of service, 1 additional unit of H0008 can be claimed. 
Therefore for 100 minutes of service, claim 7 units of H0008.
 </t>
  </si>
  <si>
    <t>LPT, LPT-CT, LVN, LVN-CT, MD/DO, MD/DO-Clerks, NP, NP-CT, PA, PA-CT, Pharm, Pharm-CT, RN, RN-CT</t>
  </si>
  <si>
    <t>09, 21, 26, 51, 61</t>
  </si>
  <si>
    <t>H0009</t>
  </si>
  <si>
    <t>99408**, 99409**, G0396*, G0397*</t>
  </si>
  <si>
    <t>HD, HG, HM, HO, HP, SC, TD, TE, U6, U9, UA</t>
  </si>
  <si>
    <t>Alcohol and/or drug services:  (hospital inpatient) Acute detoxification, 15 minutes</t>
  </si>
  <si>
    <t xml:space="preserve">If 100 minutes of service was provided:
100 minutes of service / 15 minutes time for code = 6.6667 units.
6 units accounts for 90 minutes of service. For the remaining 10 minutes of service, 1 additional unit of H0009 can be claimed. 
Therefore for 100 minutes of service, claim 7 units of H0009.
 </t>
  </si>
  <si>
    <t>H0025</t>
  </si>
  <si>
    <t>Peer Support</t>
  </si>
  <si>
    <t xml:space="preserve">Behavior health prevention education service (delivery of services with target population to affect knowledge, attitude and/or behavior) [Peer Support group session], 15 minutes </t>
  </si>
  <si>
    <t xml:space="preserve">If 100 minutes of service was provided:
100 minutes of service / 15 minutes time for code = 6.6667 units.
6 units accounts for 90 minutes of service. For the remaining 10 minutes of service, 1 additional unit of H0025 can be claimed. 
Therefore for 100 minutes of service, claim 7 units of H0025.
 </t>
  </si>
  <si>
    <t>Peer</t>
  </si>
  <si>
    <t>HD, HG, SC, U1, U2, U3, U7, U8, U9, UA, UB</t>
  </si>
  <si>
    <t>H0033</t>
  </si>
  <si>
    <t>Medication</t>
  </si>
  <si>
    <t>Medication administration, direct observation, 15 minutes</t>
  </si>
  <si>
    <t xml:space="preserve">If 100 minutes of service was provided:
100 minutes of service / 15 minutes time for code = 6.6667 units.
6 units accounts for 90 minutes of service. For the remaining 10 minutes of service, 1 additional unit of H0033 can be claimed. 
Therefore for 100 minutes of service, claim 7 units of H0033.
 </t>
  </si>
  <si>
    <t>LOT, LOT-CT, LPT, LPT-CT, LVN, LVN-CT, MA, MD/DO, MD/DO-Clerks, NP, NP-CT, PA, PA-CT, Pharm, Pharm-CT, RN, RN-CT</t>
  </si>
  <si>
    <t>H0034</t>
  </si>
  <si>
    <t>Medication training and support, 15 minutes</t>
  </si>
  <si>
    <t xml:space="preserve">If 100 minutes of service was provided:
100 minutes of service / 15 minutes time for code = 6.6667 units.
6 units accounts for 90 minutes of service. For the remaining 10 minutes of service, 1 additional unit of H0034 can be claimed. 
Therefore for 100 minutes of service, claim 7 units of H0034.
 </t>
  </si>
  <si>
    <t>LPT, LPT-CT, LVN, LVN-CT, MA, MD/DO, MD/DO-Clerks, NP, NP-CT, PA, PA-CT, Pharm, Pharm-CT, RN, RN-CT</t>
  </si>
  <si>
    <t>01, 02, 03, 04, 05, 06, 07, 08, 09, 10, 11, 12, 13, 14, 16, 17, 18, 19, 20, 21, 22, 23, 24, 25, 26, 27, 31, 32, 33, 34, 41, 42, 49, 50, 51, 52, 53, 54, 55, 56, 57, 58, 60, 61, 62, 65, 71, 72, 81, 99</t>
  </si>
  <si>
    <t>HD, HG, HM, HO, HP, HQ, TD, TE, U1, U2, U3, U7, U8, U9, UA, UB</t>
  </si>
  <si>
    <t>H0038</t>
  </si>
  <si>
    <t>Self-help/peer services (individual), 15 minutes</t>
  </si>
  <si>
    <t xml:space="preserve">If 100 minutes of service was provided:
100 minutes of service / 15 minutes time for code = 6.6667 units.
6 units accounts for 90 minutes of service. For the remaining 10 minutes of service, 1 additional unit of H0038 can be claimed. 
Therefore for 100 minutes of service, claim 7 units of H0038.
 </t>
  </si>
  <si>
    <t>H0048</t>
  </si>
  <si>
    <t>Alcohol and/or other drug testing. Collection and handling only, specimens other than blood, 15 minutes</t>
  </si>
  <si>
    <t xml:space="preserve">If 100 minutes of service was provided:
100 minutes of service / 15 minutes time for code = 6.6667 units.
6 units accounts for 90 minutes of service. For the remaining 10 minutes of service, 1 additional unit of H0048 can be claimed. 
Therefore for 100 minutes of service, claim 7 units of H0048.
 </t>
  </si>
  <si>
    <t>HD, HG, HM, HO, HP, TD, TE, U1, U2, U3, U7, U8, U9, UA, UB</t>
  </si>
  <si>
    <t>H0049</t>
  </si>
  <si>
    <t>Alcohol and/or drug screening, 15 minutes</t>
  </si>
  <si>
    <t xml:space="preserve">If 100 minutes of service was provided:
100 minutes of service / 15 minutes time for code = 6.6667 units.
6 units accounts for 90 minutes of service. For the remaining 10 minutes of service, 1 additional unit of H0049 can be claimed. 
Therefore for 100 minutes of service, claim 7 units of H0049.
 </t>
  </si>
  <si>
    <t>AOD, LCSW, LCSW-CT, LMFT, LMFT-CT, LPCC, LPCC-CT, LPT, LPT-CT, LVN, LVN-CT, MA, MD/DO, MD/DO-Clerks, NP, NP-CT, PA, PA-CT, PhD-CT/PsyD-CT, PhD/PsyD, Pharm, Pharm-CT, RN, RN-CT, Other</t>
  </si>
  <si>
    <t>G0396, G0397</t>
  </si>
  <si>
    <t>99408**, 99409**</t>
  </si>
  <si>
    <t>AH, AJ, HD, HG, HM, HO, HP, SC, TD, TE, U1, U2, U3, U7, U8, U9, UA, UB, XE, XP, XU</t>
  </si>
  <si>
    <t>H0050</t>
  </si>
  <si>
    <t>Alcohol and/or Drug Services, brief intervention, 15 minutes</t>
  </si>
  <si>
    <t xml:space="preserve">If 100 minutes of service was provided:
100 minutes of service / 15 minutes time for code = 6.6667 units.
6 units accounts for 90 minutes of service. For the remaining 10 minutes of service, 1 additional unit of H0050 can be claimed. 
Therefore for 100 minutes of service, claim 7 units of H0050.
 </t>
  </si>
  <si>
    <t>AOD, LCSW, LCSW-CT, LMFT, LMFT-CT, LOT, LOT-CT, LPCC, LPCC-CT, LPT, LPT-CT, LVN, LVN-CT, MD/DO, MD/DO-Clerks, NP, NP-CT, Other, PA, PA-CT, Peer, PhD-CT/PsyD-CT, PhD/PsyD, Pharm, Pharm-CT, RN, RN-CT, Other</t>
  </si>
  <si>
    <t>HD, HF, HG, U7, U8, UA, UB, XE, XP, XU</t>
  </si>
  <si>
    <t>H0051</t>
  </si>
  <si>
    <t xml:space="preserve">Traditional Healer </t>
  </si>
  <si>
    <t>Traditional Healer services may use an array of interventions
including music therapy (such as traditional music and songs,
dancing, drumming), spirituality (such as ceremonies, rituals, herbal
remedies) and other integrative approaches._x000D_</t>
  </si>
  <si>
    <t>1 encounter</t>
  </si>
  <si>
    <t xml:space="preserve">This code cannot be extended. </t>
  </si>
  <si>
    <t>Claim 1 unit of H0051 for 1 traditional healer encounter.</t>
  </si>
  <si>
    <t>UA, HG, HQ, U1, U2, U3, U7, U8, U9, UB, SC</t>
  </si>
  <si>
    <t>H1000</t>
  </si>
  <si>
    <t xml:space="preserve">Prenatal Care, at risk assessment, 15 minutes </t>
  </si>
  <si>
    <t xml:space="preserve">If 100 minutes of service was provided:
100 minutes of service / 15 minutes time for code = 6.6667 units.
6 units accounts for 90 minutes of service. For the remaining 10 minutes of service, 1 additional unit of H1000 can be claimed. 
Therefore for 100 minutes of service, claim 7 units of H1000.
 </t>
  </si>
  <si>
    <t>AH, AJ, HD, HG, HM, HO, HP, SC, TD, TE, U1, U2, U3, U7, U8, U9, UA, UB</t>
  </si>
  <si>
    <t>H2011 with Place of Service 15</t>
  </si>
  <si>
    <t>Mobile Crisis, per encounter</t>
  </si>
  <si>
    <t>A face-to-face assessment, mobile crisis team response, crisis planning, and a follow-up check-in was completed as part of the mobile crisis encounter.
Therefore, claim 1 unit of H2011 and indicate place of service 15 for 1 mobile crisis encounter.</t>
  </si>
  <si>
    <t>Interpretation (T1013) cannot be used with this code. Interpretation is included in the mobile crisis encounter rate.</t>
  </si>
  <si>
    <t>H2014</t>
  </si>
  <si>
    <t>Treatment Planning</t>
  </si>
  <si>
    <t>Skills training and development, 15 minutes</t>
  </si>
  <si>
    <t xml:space="preserve">If 100 minutes of service was provided:
100 minutes of service / 15 minutes time for code = 6.6667 units.
6 units accounts for 90 minutes of service. For the remaining 10 minutes of service, 1 additional unit of H2014 can be claimed. 
Therefore for 100 minutes of service, claim 7 units of H2014.
 </t>
  </si>
  <si>
    <t>AOD, LCSW, LCSW-CT, LMFT, LMFT-CT, LOT, LOT-CT, LPCC, LPCC-CT, LPT, LPT-CT, LVN, LVN-CT, MA, MD/DO, MD/DO-Clerks, NP, NP-CT, PA, PA-CT, PhD/PsyD, RN, RN-CT, Other</t>
  </si>
  <si>
    <t>AJ, CO, HD, HM, HP, HQ, SC, TD, TE, U1, U2, U3, U7, U8, U9, UB</t>
  </si>
  <si>
    <t>H2015</t>
  </si>
  <si>
    <t>Comprehensive community support services, 15 minutes</t>
  </si>
  <si>
    <t xml:space="preserve">If 100 minutes of service was provided:
100 minutes of service / 15 minutes time for code = 6.6667 units.
6 units accounts for 90 minutes of service. For the remaining 10 minutes of service, 1 additional unit of H2015 can be claimed. 
Therefore for 100 minutes of service, claim 7 units of H2015.
 </t>
  </si>
  <si>
    <t>AOD, LCSW, LCSW-CT, LMFT, LMFT-CT, LOT, LOT-CT, LPCC, LPCC-CT, LPT, LPT-CT, LVN, LVN-CT, MD/DO, MD/DO-Clerks, NP, NP-CT, PA, PA-CT, RN, RN-CT, Other</t>
  </si>
  <si>
    <t>AJ, CO, HD, HG, HM, HP, SC, TD, TE, U1, U2, U3, U6, U7, U8, U9, UA, UB</t>
  </si>
  <si>
    <t>H2017</t>
  </si>
  <si>
    <t>Psychosocial rehabilitation services, 15 Minutes</t>
  </si>
  <si>
    <t xml:space="preserve">If 100 minutes of service was provided:
100 minutes of service / 15 minutes time for code = 6.6667 units.
6 units accounts for 90 minutes of service. For the remaining 10 minutes of service, 1 additional unit of H2017 can be claimed. 
Therefore for 100 minutes of service, claim 7 units of H2017.
 </t>
  </si>
  <si>
    <t>AOD, LCSW, LCSW-CT, LMFT, LMFT-CT, LOT, LOT-CT, LPCC, LPCC-CT, LPT, LPT-CT, LVN, LVN-CT, MA, MD/DO, MD/DO-Clerks, NP, NP-CT, PA, PA-CT, Pharm, Pharm-CT, Other</t>
  </si>
  <si>
    <t>AJ, CO, HD, HG, HM, HO, HP, HQ, SC, TE, U1, U2, U3, U6, U7, U8, U9, UA, UB, AH, TD</t>
  </si>
  <si>
    <t>H2021</t>
  </si>
  <si>
    <t>Community-based wrap-around services (coordination with other programs),15 minutes</t>
  </si>
  <si>
    <t xml:space="preserve">If 100 minutes of service was provided:
100 minutes of service / 15 minutes time for code = 6.6667 units.
6 units accounts for 90 minutes of service. For the remaining 10 minutes of service, 1 additional unit of H2021 can be claimed. 
Therefore for 100 minutes of service, claim 7 units of H2021.
 </t>
  </si>
  <si>
    <t>AOD, LCSW, LCSW-CT, LMFT, LMFT-CT, LOT, LOT-CT, LPCC, LPCC-CT, LPT, LPT-CT, LVN, LVN-CT, MA, MD/DO, MD/DO-Clerks, NP, NP-CT, PA, PA-CT, Pharm, Pharm-CT, RN-CT, RN, Other</t>
  </si>
  <si>
    <t>AJ, CO, HD, HG, HM, HO, HP, SC, TD, TE, U1, U2, U3, U7, U8, U9, UA, UB</t>
  </si>
  <si>
    <t>H2027</t>
  </si>
  <si>
    <t>Psychoeducational Service, 15 minutes</t>
  </si>
  <si>
    <t xml:space="preserve">If 100 minutes of service was provided:
100 minutes of service / 15 minutes time for code = 6.6667 units.
6 units accounts for 90 minutes of service. For the remaining 10 minutes of service, 1 additional unit of H2027 can be claimed. 
Therefore for 100 minutes of service, claim 7 units of H2027.
 </t>
  </si>
  <si>
    <t>AOD, LCSW, LCSW-CT, LMFT, LMFT-CT, LOT, LOT-CT, LPCC, LPCC-CT, LPT, LPT-CT, LVN, LVN-CT, MA, MD/DO, MD/DO-Clerks, NP, NP-CT, PA, PA-CT, PhD-CT/PsyD-CT, PhD/PsyD, Other</t>
  </si>
  <si>
    <t>AH, AJ, CO, HD, HG, HM, HP, SC, TE, U1, U2, U3, U7, U8, U9, UA, UB</t>
  </si>
  <si>
    <t>H2035</t>
  </si>
  <si>
    <t xml:space="preserve">Alcohol and/or other drug treatment program, per hour </t>
  </si>
  <si>
    <t xml:space="preserve">If 100 minutes of service was provided:
100 minutes of service / 60 minutes time for code = 1.6667 units.
1 unit accounts for 60 minutes of service. For the remaining 40 minutes of service, 1 additional unit of H2035 can be claimed. 
Therefore for 100 minutes of service, claim 2 units of H2035.
 </t>
  </si>
  <si>
    <t>AOD, LCSW, LCSW-CT, LMFT, LMFT-CT, LPCC, LPCC-CT, LPT, LPT-CT, LVN, LVN-CT, MD/DO, MD/DO-Clerks, NP, NP-CT, PA, PA-CT, PhD-CT/PsyD-CT, PhD/PsyD, Pharm, Pharm-CT, Other</t>
  </si>
  <si>
    <t>01, 02, 03, 04, 05, 06, 07, 08, 09, 10, 11, 12, 13, 14, 15, 16, 17, 18, 19, 20, 22, 23, 24, 25, 26, 27, 33, 34, 41, 42, 49, 50, 52, 53, 54, 55, 56, 57, 58, 60, 62, 65, 71, 72, 81, 99</t>
  </si>
  <si>
    <t>AH, AJ, HD, HG, HM, HO, HP, SC, TE, U1, U2, U3, U6, U7, U8, U9, UA, UB</t>
  </si>
  <si>
    <t>T1006</t>
  </si>
  <si>
    <t>Alcohol and/or substance abuse services, family/couple counseling, 15 minutes</t>
  </si>
  <si>
    <t xml:space="preserve">If 100 minutes of service was provided:
100 minutes of service / 15 minutes time for code = 6.6667 units.
6 units accounts for 90 minutes of service. For the remaining 10 minutes of service, 1 additional unit of T1006 can be claimed. 
Therefore for 100 minutes of service, claim 7 units of T1006.
 </t>
  </si>
  <si>
    <t>AOD, LCSW, LCSW-CT, LMFT, LMFT-CT, LPCC, LPCC-CT, MD/DO, MD/DO-Clerks, NP, NP-CT, PA, PA-CT, PhD-CT/PsyD-CT, PhD/PsyD, RN, RN-CT</t>
  </si>
  <si>
    <t>AH, AJ, CO, HD, HG, HP, SC, TD, U1, U2, U3, U7, U8, U9, UA, UB</t>
  </si>
  <si>
    <t>T1007</t>
  </si>
  <si>
    <t>Alcohol and/or substance abuse services, treatment plan development and/or modification, 15 minutes</t>
  </si>
  <si>
    <t xml:space="preserve">If 100 minutes of service was provided:
100 minutes of service / 15 minutes time for code = 6.6667 units.
6 units accounts for 90 minutes of service. For the remaining 10 minutes of service, 1 additional unit of T1007 can be claimed. 
Therefore for 100 minutes of service, claim 7 units of T1007.
 </t>
  </si>
  <si>
    <t>T1013</t>
  </si>
  <si>
    <t>Sign language or oral interpretive services, 15 minutes</t>
  </si>
  <si>
    <t xml:space="preserve">Variable. </t>
  </si>
  <si>
    <t>Variable.</t>
  </si>
  <si>
    <t>No. Claim multiple units of this code as appropriate. Interpretation time may not exceed the time spent providing a primary service.</t>
  </si>
  <si>
    <t xml:space="preserve">Interpretation time may not exceed the time spent providing a primary service.
Please refer to the column "Units of T1013 Associated with 1 Unit of Code" for the appropriate units of T1013 to claim.
 </t>
  </si>
  <si>
    <t>Variable, dependent on codes billed.</t>
  </si>
  <si>
    <t>T1016</t>
  </si>
  <si>
    <t xml:space="preserve">Natural Helper </t>
  </si>
  <si>
    <t>Natural Helper services may assist with navigational support,
psychosocial skill building, self-management, and trauma support
to individuals that restore the health of eligible Medi-Cal members._x000D_</t>
  </si>
  <si>
    <t>Claim 1 unit of T1016 for 1 natural helper encounter.</t>
  </si>
  <si>
    <t>T1017</t>
  </si>
  <si>
    <t>Targeted case management, 15 minutes</t>
  </si>
  <si>
    <t xml:space="preserve">If 100 minutes of service was provided:
100 minutes of service / 15 minutes time for code = 6.6667 units.
6 units accounts for 90 minutes of service. For the remaining 10 minutes of service, 1 additional unit of T1017 can be claimed. 
Therefore for 100 minutes of service, claim 7 units of T1017.
 </t>
  </si>
  <si>
    <t>AOD, LCSW, LCSW-CT, LMFT, LMFT-CT, LOT, LOT-CT, LPCC, LPCC-CT, LPT, LPT-CT, LVN, LVN-CT, MA, MD/DO, MD/DO-Clerks, NP-CT, PA, PA-CT, PhD-CT/PsyD-CT, PhD/PsyD, Pharm, Pharm-CT, RN, RN-CT, NP, Other</t>
  </si>
  <si>
    <t>AH, AJ, CO, HD, HG, HM, HO, HP, SC, TD, TE, U1, U2, U3, U7, U8, U9, UA, UB</t>
  </si>
  <si>
    <t>T2007</t>
  </si>
  <si>
    <t>Transportation wait time, 15 minutes</t>
  </si>
  <si>
    <t xml:space="preserve">While transporting the patient to a higher level of care during a mobile crisis encounter, the staff sits in the vehicle for 30 minutes until the destination is reached.
30 minutes / 15 minutes time for code = 2 units.
Therefore, claim 2 units of T2007.
 </t>
  </si>
  <si>
    <t>T2021</t>
  </si>
  <si>
    <t>Therapy substitute, 15 minutes</t>
  </si>
  <si>
    <t>If 67 minutes of psychotherapy was provided, claim 1 unit of 90837.
If 100 minutes of psychotherapy was provided:
100 minutes / 15 minutes in T2021 = 6.6667 units of T2021.
Round up to get 7 units of T2021.
For 100 minutes of service time, 
claim 7 units of T2021.</t>
  </si>
  <si>
    <t>See the CPT code being substituted for overridable code combinations. When T2021 substitutes for the CPT code that is part of an overridable combination, do not include an overridable modifier (27, 59, XE, XP or XU).</t>
  </si>
  <si>
    <t>The rules of the CPT code being substituted will be in effect. Therefore, if a therapy CPT code must be reported with another service code, then T2021 should also be reported with that code.</t>
  </si>
  <si>
    <r>
      <t xml:space="preserve">Yes. </t>
    </r>
    <r>
      <rPr>
        <b/>
        <sz val="12"/>
        <rFont val="Segoe UI"/>
        <family val="2"/>
      </rPr>
      <t>However, do not submit T2021 to Medicare.</t>
    </r>
    <r>
      <rPr>
        <sz val="12"/>
        <rFont val="Segoe UI"/>
        <family val="2"/>
      </rPr>
      <t xml:space="preserve"> Counties will bill Medicare using the appropriate CPT code, then indicate the COB amount on the claim submitted to Short Doyle with the appropriate units of T2021.</t>
    </r>
  </si>
  <si>
    <t>T2024</t>
  </si>
  <si>
    <t>Assessment substitute, 15 minutes</t>
  </si>
  <si>
    <t>If 67 minutes of psychiatric diagnostic evaluation was provided, claim 1 unit of 90791.
If 100 minutes of psychiatric diagnostic evaluation was provided:
100 minutes / 15 minutes in T2024 = 6.6667 units of T2024.
Round up to get 7 units of T2024.
For 100 minutes of service time, 
claim 7 units of T2024.</t>
  </si>
  <si>
    <t>AOD, LCSW, LCSW-CT, LMFT, LMFT-CT, LOT, LOT-CT, LPCC, LPCC-CT, MA, MD/DO, MD/DO-Clerks, NP, NP-CT, PA, PA-CT, PhD-CT/PsyD-CT, PhD/PsyD, RN, RN-CT, Other</t>
  </si>
  <si>
    <t>See the CPT code being substituted for overridable code combinations. When T2024 substitutes for the CPT code that is part of an overridable combination, do not include an overridable modifier (27, 59, XE, XP or XU).</t>
  </si>
  <si>
    <t>The rules of the CPT code being substituted will be in effect. Therefore, if an assessment CPT code must be reported with another service code, then T2024 should also be reported with that code.</t>
  </si>
  <si>
    <r>
      <t xml:space="preserve">Yes. </t>
    </r>
    <r>
      <rPr>
        <b/>
        <sz val="12"/>
        <rFont val="Segoe UI"/>
        <family val="2"/>
      </rPr>
      <t>However, do not submit T2024 to Medicare.</t>
    </r>
    <r>
      <rPr>
        <sz val="12"/>
        <rFont val="Segoe UI"/>
        <family val="2"/>
      </rPr>
      <t xml:space="preserve"> Counties will bill Medicare using the appropriate CPT code, then indicate the COB amount on the claim submitted to Short Doyle with the appropriate units of T2024.</t>
    </r>
  </si>
  <si>
    <t>96 units maximum per day. However, a minimum of 5 units must be claimed per service line.</t>
  </si>
  <si>
    <t>Procedure Code</t>
  </si>
  <si>
    <t>Procedure Modifier 1</t>
  </si>
  <si>
    <t>Procedure Modifier 2</t>
  </si>
  <si>
    <t>Category</t>
  </si>
  <si>
    <t>Service</t>
  </si>
  <si>
    <t>H0014</t>
  </si>
  <si>
    <t>U7</t>
  </si>
  <si>
    <t>U4</t>
  </si>
  <si>
    <t>Day Service</t>
  </si>
  <si>
    <t>Alcohol and/or drug services; ambulatory detoxification</t>
  </si>
  <si>
    <t>U5</t>
  </si>
  <si>
    <t>U8</t>
  </si>
  <si>
    <t>UB</t>
  </si>
  <si>
    <t>S0201</t>
  </si>
  <si>
    <t>Partial Hospitalization</t>
  </si>
  <si>
    <t>S5000</t>
  </si>
  <si>
    <t>UA</t>
  </si>
  <si>
    <t>HG</t>
  </si>
  <si>
    <t>Prescription Drug: Generic</t>
  </si>
  <si>
    <t>S5001</t>
  </si>
  <si>
    <t>Prescription Drug: Brand Name</t>
  </si>
  <si>
    <t>H0020</t>
  </si>
  <si>
    <t>Alcohol and/or drug services; methodone</t>
  </si>
  <si>
    <t>H0019</t>
  </si>
  <si>
    <t>U1</t>
  </si>
  <si>
    <t>24-Hour Service</t>
  </si>
  <si>
    <t>Behavioral Health; Long Term Residential</t>
  </si>
  <si>
    <t>U2</t>
  </si>
  <si>
    <t>U3</t>
  </si>
  <si>
    <t>H0012</t>
  </si>
  <si>
    <t>U9</t>
  </si>
  <si>
    <t>Alcohol and/or drug services: (residential addiction program outpatient). Subacute detoxification</t>
  </si>
  <si>
    <t>Revenue Code</t>
  </si>
  <si>
    <t>PCS Code</t>
  </si>
  <si>
    <t>DPI Segment</t>
  </si>
  <si>
    <t>HZ2ZZZZ*</t>
  </si>
  <si>
    <t>WM37P</t>
  </si>
  <si>
    <t>Withdrawal Management 3.7 Adult Perinatal</t>
  </si>
  <si>
    <t>WM37PY</t>
  </si>
  <si>
    <t>Withdrawal Management 3.7 Perinatal Youth</t>
  </si>
  <si>
    <t>WM37</t>
  </si>
  <si>
    <t>Withdrawal Management 3.7 Adult Non-Perinatal</t>
  </si>
  <si>
    <t>WM37Y</t>
  </si>
  <si>
    <t>Withdrawal Management 3.7 Youth Non-Perinatal</t>
  </si>
  <si>
    <t>WM40P</t>
  </si>
  <si>
    <t>Withdrawal Management 4.0 Adult Perinatal</t>
  </si>
  <si>
    <t>WM40PY</t>
  </si>
  <si>
    <t>Withdrawal Management 4.0 Perinatal Youth</t>
  </si>
  <si>
    <t>WM40</t>
  </si>
  <si>
    <t>Withdrawal Management 4.0 Adult Non-Perinatal</t>
  </si>
  <si>
    <t>WM40Y</t>
  </si>
  <si>
    <t>Withdrawal Management 4.0 Youth Non-Perinatal</t>
  </si>
  <si>
    <t>See Appendix</t>
  </si>
  <si>
    <t>RH37P</t>
  </si>
  <si>
    <t>Residential Hospital 3.7 Adult Perinatal</t>
  </si>
  <si>
    <t>RH37PY</t>
  </si>
  <si>
    <t>Residential Hospital 3.7 Perinatal Youth</t>
  </si>
  <si>
    <t>RH37</t>
  </si>
  <si>
    <t>Residential Hospital 3.7 Adult Non-Perinatal</t>
  </si>
  <si>
    <t>RH37Y</t>
  </si>
  <si>
    <t>Residential Hospital 3.7 Youth Non-Perinatal</t>
  </si>
  <si>
    <t>RH40P</t>
  </si>
  <si>
    <t>Residential Hospital 4.0 Adult Perinatal</t>
  </si>
  <si>
    <t>RH40PY</t>
  </si>
  <si>
    <t>Residential Hospital 4.0 Perinatal Youth</t>
  </si>
  <si>
    <t>RH40</t>
  </si>
  <si>
    <t>Residential Hospital 4.0 Adult Non-Perinatal</t>
  </si>
  <si>
    <t>RH40Y</t>
  </si>
  <si>
    <t>Residential Hospital 4.0 Youth Non-Perinatal</t>
  </si>
  <si>
    <t>Procedure Coding System (PCS) Code</t>
  </si>
  <si>
    <t xml:space="preserve">Description </t>
  </si>
  <si>
    <t>HZ30ZZZ</t>
  </si>
  <si>
    <t>Individual Counseling for Substance Abuse Treatment, Cognitive</t>
  </si>
  <si>
    <t>HZ31ZZZ</t>
  </si>
  <si>
    <t>Individual Counseling for Substance Abuse Treatment, Behavioral</t>
  </si>
  <si>
    <t>HZ32ZZZ</t>
  </si>
  <si>
    <t>Individual Counseling for Substance Abuse Treatment, Cognitive-Behavioral</t>
  </si>
  <si>
    <t>HZ33ZZZ</t>
  </si>
  <si>
    <t>Individual Counseling for Substance Abuse Treatment, 12-Step</t>
  </si>
  <si>
    <t>HZ34ZZZ</t>
  </si>
  <si>
    <t>Individual Counseling for Substance Abuse Treatment, Interpersonal</t>
  </si>
  <si>
    <t>HZ35ZZZ</t>
  </si>
  <si>
    <t>Individual Counseling for Substance Abuse Treatment, Vocational</t>
  </si>
  <si>
    <t>HZ36ZZZ</t>
  </si>
  <si>
    <t>Individual Counseling for Substance Abuse Treatment, Psychoeducation</t>
  </si>
  <si>
    <t>HZ37ZZZ</t>
  </si>
  <si>
    <t>Individual Counseling for Substance Abuse Treatment, Motivational Enhancement</t>
  </si>
  <si>
    <t>HZ38ZZZ</t>
  </si>
  <si>
    <t>Individual Counseling for Substance Abuse Treatment, Confrontational</t>
  </si>
  <si>
    <t>HZ39ZZZ</t>
  </si>
  <si>
    <t>Individual Counseling for Substance Abuse Treatment, Continuing Care</t>
  </si>
  <si>
    <t>HZ3BZZZ</t>
  </si>
  <si>
    <t>Individual Counseling for Substance Abuse Treatment, Spiritual</t>
  </si>
  <si>
    <t>HZ3CZZZ</t>
  </si>
  <si>
    <t>Individual Counseling for Substance Abuse Treatment, Pre/Post-Test Infectious Disease</t>
  </si>
  <si>
    <t>HZ40ZZZ</t>
  </si>
  <si>
    <t>Group Counseling for Substance Abuse Treatment, Cognitive</t>
  </si>
  <si>
    <t>HZ41ZZZ</t>
  </si>
  <si>
    <t>Group Counseling for Substance Abuse Treatment, Behavioral</t>
  </si>
  <si>
    <t>HZ42ZZZ</t>
  </si>
  <si>
    <t>Group Counseling for Substance Abuse Treatment, Cognitive-Behavioral</t>
  </si>
  <si>
    <t>HZ43ZZZ</t>
  </si>
  <si>
    <t>Group Counseling for Substance Abuse Treatment, 12-Step</t>
  </si>
  <si>
    <t>HZ44ZZZ</t>
  </si>
  <si>
    <t>Group Counseling for Substance Abuse Treatment, Interpersonal</t>
  </si>
  <si>
    <t>HZ45ZZZ</t>
  </si>
  <si>
    <t>Group Counseling for Substance Abuse Treatment, Vocational</t>
  </si>
  <si>
    <t>HZ46ZZZ</t>
  </si>
  <si>
    <t>Group Counseling for Substance Abuse Treatment, Psychoeducation</t>
  </si>
  <si>
    <t>HZ47ZZZ</t>
  </si>
  <si>
    <t>Group Counseling for Substance Abuse Treatment, Motivational Enhancement</t>
  </si>
  <si>
    <t>HZ48ZZZ</t>
  </si>
  <si>
    <t>Group Counseling for Substance Abuse Treatment, Confrontational</t>
  </si>
  <si>
    <t>HZ49ZZZ</t>
  </si>
  <si>
    <t>Group Counseling for Substance Abuse Treatment, Continuing Care</t>
  </si>
  <si>
    <t>HZ4BZZZ</t>
  </si>
  <si>
    <t>Group Counseling for Substance Abuse Treatment, Spiritual</t>
  </si>
  <si>
    <t>HZ4CZZZ</t>
  </si>
  <si>
    <t>Group Counseling for Substance Abuse Treatment, Pre/Post-Test Infectious Disease</t>
  </si>
  <si>
    <t>HZ50ZZZ</t>
  </si>
  <si>
    <t>Individual Psychotherapy for Substance Abuse Treatment, Cognitive</t>
  </si>
  <si>
    <t>HZ51ZZZ</t>
  </si>
  <si>
    <t>Individual Psychotherapy for Substance Abuse Treatment, Behavioral</t>
  </si>
  <si>
    <t>HZ52ZZZ</t>
  </si>
  <si>
    <t>Individual Psychotherapy for Substance Abuse Treatment, Cognitive-Behavioral</t>
  </si>
  <si>
    <t>HZ53ZZZ</t>
  </si>
  <si>
    <t>Individual Psychotherapy for Substance Abuse Treatment, 12-Step</t>
  </si>
  <si>
    <t>HZ54ZZZ</t>
  </si>
  <si>
    <t>Individual Psychotherapy for Substance Abuse Treatment, Interpersonal</t>
  </si>
  <si>
    <t>HZ55ZZZ</t>
  </si>
  <si>
    <t>Individual Psychotherapy for Substance Abuse Treatment, Interactive</t>
  </si>
  <si>
    <t>HZ56ZZZ</t>
  </si>
  <si>
    <t>Individual Psychotherapy for Substance Abuse Treatment, Psychoeducation</t>
  </si>
  <si>
    <t>HZ57ZZZ</t>
  </si>
  <si>
    <t>Individual Psychotherapy for Substance Abuse Treatment, Motivational Enhancement</t>
  </si>
  <si>
    <t>HZ58ZZZ</t>
  </si>
  <si>
    <t>Individual Psychotherapy for Substance Abuse Treatment, Confrontational</t>
  </si>
  <si>
    <t>HZ59ZZZ</t>
  </si>
  <si>
    <t>Individual Psychotherapy for Substance Abuse Treatment, Supportive</t>
  </si>
  <si>
    <t>HZ5BZZZ</t>
  </si>
  <si>
    <t>Individual Psychotherapy for Substance Abuse Treatment, Psychoanalysis</t>
  </si>
  <si>
    <t>HZ5CZZZ</t>
  </si>
  <si>
    <t>Individual Psychotherapy for Substance Abuse Treatment, Psychodynamic</t>
  </si>
  <si>
    <t>HZ5DZZZ</t>
  </si>
  <si>
    <t>Individual Psychotherapy for Substance Abuse Treatment, Psychophysiological</t>
  </si>
  <si>
    <t>HZ63ZZZ</t>
  </si>
  <si>
    <t>Family Counseling for Substance Abuse Treatment</t>
  </si>
  <si>
    <t>HZ81ZZZ</t>
  </si>
  <si>
    <t>Medication Management for Substance Abuse Treatment, Methadone Maintenance</t>
  </si>
  <si>
    <t>HZ83ZZZ</t>
  </si>
  <si>
    <t>Medication Management for Substance Abuse Treatment, Antabuse</t>
  </si>
  <si>
    <t>HZ84ZZZ</t>
  </si>
  <si>
    <t>Medication Management for Substance Abuse Treatment, Naltrexone</t>
  </si>
  <si>
    <t>HZ85ZZZ</t>
  </si>
  <si>
    <t>Medication Management for Substance Abuse Treatment, Naloxone</t>
  </si>
  <si>
    <t>HZ86ZZZ</t>
  </si>
  <si>
    <t>Medication Management for Substance Abuse Treatment, Clonidine</t>
  </si>
  <si>
    <t>HZ87ZZZ</t>
  </si>
  <si>
    <t>Medication Management for Substance Abuse Treatment, Bupropion</t>
  </si>
  <si>
    <t>HZ88ZZZ</t>
  </si>
  <si>
    <t>Medication Management for Substance Abuse Treatment, Psychiatric Medication</t>
  </si>
  <si>
    <t>HZ89ZZZ</t>
  </si>
  <si>
    <t>Medication Management for Substance Abuse Treatment, Other Replacement Medication</t>
  </si>
  <si>
    <t>HZ91ZZZ</t>
  </si>
  <si>
    <t>Pharmacotherapy for Substance Abuse Treatment, Methadone Maintenance</t>
  </si>
  <si>
    <t>HZ93ZZZ</t>
  </si>
  <si>
    <t>Pharmacotherapy for Substance Abuse Treatment, Antabuse</t>
  </si>
  <si>
    <t>HZ94ZZZ</t>
  </si>
  <si>
    <t>Pharmacotherapy for Substance Abuse Treatment, Naltrexone</t>
  </si>
  <si>
    <t>HZ95ZZZ</t>
  </si>
  <si>
    <t>Pharmacotherapy for Substance Abuse Treatment, Naloxone</t>
  </si>
  <si>
    <t>HZ96ZZZ</t>
  </si>
  <si>
    <t>Pharmacotherapy for Substance Abuse Treatment, Clonidine</t>
  </si>
  <si>
    <t>HZ97ZZZ</t>
  </si>
  <si>
    <t>Pharmacotherapy for Substance Abuse Treatment, Bupropion</t>
  </si>
  <si>
    <t>HZ98ZZZ</t>
  </si>
  <si>
    <t>Pharmacotherapy for Substance Abuse Treatment, Psychiatric Medication</t>
  </si>
  <si>
    <t>HZ99ZZZ</t>
  </si>
  <si>
    <t>Pharmacotherapy for Substance Abuse Treatment, Other Replacement Medication</t>
  </si>
  <si>
    <t xml:space="preserve">Service </t>
  </si>
  <si>
    <t>Minimum No. of Total Units per Month for Partial Rate</t>
  </si>
  <si>
    <t>Minimum No. of Face-to-Face Units per Month for Partial Rate</t>
  </si>
  <si>
    <t>Minimum No. of Total Units per Month for Full Rate</t>
  </si>
  <si>
    <t>Minimum No. of Face-to-Face Units per Month for Full Rate</t>
  </si>
  <si>
    <t>H2023</t>
  </si>
  <si>
    <t>UK</t>
  </si>
  <si>
    <t>Supported Employment</t>
  </si>
  <si>
    <t>Drug</t>
  </si>
  <si>
    <t>Drug Type
(Internal Use Only)</t>
  </si>
  <si>
    <t>Locked out Against Acamprosate?</t>
  </si>
  <si>
    <t>Locked out Against Buprenorphine?</t>
  </si>
  <si>
    <t>Locked out Against Disulfiram?</t>
  </si>
  <si>
    <t>Locked out Against Naloxone?</t>
  </si>
  <si>
    <t>Locked out Against Vivitrol?</t>
  </si>
  <si>
    <t xml:space="preserve">Locked out Against Methadone? </t>
  </si>
  <si>
    <t>Locked out Against Naltrexone: long-acting injection</t>
  </si>
  <si>
    <t>Locked out Against Buprenophine-Naloxone: Sublingual film</t>
  </si>
  <si>
    <t>Locked out Against Buprenorphine: Long-Acting Injection</t>
  </si>
  <si>
    <t>Locked out Buprenorphine Combo</t>
  </si>
  <si>
    <t>Locked out Against Naloxone-Generic</t>
  </si>
  <si>
    <t>Acamprosate</t>
  </si>
  <si>
    <t xml:space="preserve">No </t>
  </si>
  <si>
    <t>Buprenorphine</t>
  </si>
  <si>
    <t>Disulfiram</t>
  </si>
  <si>
    <t>Naloxone</t>
  </si>
  <si>
    <t>Vivitrol</t>
  </si>
  <si>
    <t xml:space="preserve">Methadone </t>
  </si>
  <si>
    <t>Naltrexone: long-acting injection</t>
  </si>
  <si>
    <t>Buprenorphine-Naloxone: Sublingual film</t>
  </si>
  <si>
    <t>Buprenorphine: Long-Acting Injection</t>
  </si>
  <si>
    <t>Buprenorphine Combo</t>
  </si>
  <si>
    <t>Naloxone-Generic</t>
  </si>
  <si>
    <t>DMC-ODS Provider Types</t>
  </si>
  <si>
    <t>DMC-ODS Provider Types Abbreviated</t>
  </si>
  <si>
    <t>Alcohol and Other Drug Counselors</t>
  </si>
  <si>
    <t>AOD</t>
  </si>
  <si>
    <t>Licensed Clinical Social Worker</t>
  </si>
  <si>
    <t>LCSW</t>
  </si>
  <si>
    <t>Licensed Marriage and Family Therapist</t>
  </si>
  <si>
    <t>LMFT</t>
  </si>
  <si>
    <t>Licensed Occupational Therapist</t>
  </si>
  <si>
    <t>LOT</t>
  </si>
  <si>
    <t>Licensed Professional Clinical Counselor</t>
  </si>
  <si>
    <t>LPCC</t>
  </si>
  <si>
    <t>Licensed Psychiatric Technician</t>
  </si>
  <si>
    <t>LPT</t>
  </si>
  <si>
    <t>Licensed Vocational Nurse</t>
  </si>
  <si>
    <t>LVN</t>
  </si>
  <si>
    <t>Medical Assistant</t>
  </si>
  <si>
    <t>MA</t>
  </si>
  <si>
    <t xml:space="preserve">Medical Doctor/Doctor of Osteopathy </t>
  </si>
  <si>
    <t>MD/DO</t>
  </si>
  <si>
    <t>Nurse Practitioner</t>
  </si>
  <si>
    <t>NP</t>
  </si>
  <si>
    <t>Physician Assistant</t>
  </si>
  <si>
    <t>PA</t>
  </si>
  <si>
    <t>Peer Support Specialist</t>
  </si>
  <si>
    <t>Pharmacist</t>
  </si>
  <si>
    <t>Pharm</t>
  </si>
  <si>
    <t>Psychologist</t>
  </si>
  <si>
    <t>PhD/PsyD</t>
  </si>
  <si>
    <t>Registered Nurse</t>
  </si>
  <si>
    <t>RN</t>
  </si>
  <si>
    <t>Licensed Clinical Social Worker (LCSW) Clinical Trainee</t>
  </si>
  <si>
    <t>LCSW-CT</t>
  </si>
  <si>
    <t>Licensed Marriage and Family Therapist Clinical Trainee</t>
  </si>
  <si>
    <t>LMFT-CT</t>
  </si>
  <si>
    <t>Licensed Occupational Therapist Clinical Trainee</t>
  </si>
  <si>
    <t>LOT-CT</t>
  </si>
  <si>
    <t>Licensed Professional Clinical Counselor Clinical Trainee</t>
  </si>
  <si>
    <t>LPCC-CT</t>
  </si>
  <si>
    <t>Licensed Psychiatric Technician Clinical Trainee</t>
  </si>
  <si>
    <t>LPT-CT</t>
  </si>
  <si>
    <t>Licensed Vocational Nurse Clinical Trainee</t>
  </si>
  <si>
    <t>LVN-CT</t>
  </si>
  <si>
    <t>Medical Student in Clerkship</t>
  </si>
  <si>
    <t>MD/DO-Clerks</t>
  </si>
  <si>
    <t>Nurse Practitioner Clinical Trainee</t>
  </si>
  <si>
    <t>NP-CT</t>
  </si>
  <si>
    <t>Pharmacist Clinical Trainee</t>
  </si>
  <si>
    <t>Pharm-CT</t>
  </si>
  <si>
    <t>Physician Assistant Clinical Trainee</t>
  </si>
  <si>
    <t>PA-CT</t>
  </si>
  <si>
    <t>Psychologist Clinical Trainee</t>
  </si>
  <si>
    <t>PhD-CT/PsyD-CT</t>
  </si>
  <si>
    <t>Registered Nurse Clinical Trainee</t>
  </si>
  <si>
    <t>RN-CT</t>
  </si>
  <si>
    <t>Other Qualified Provider</t>
  </si>
  <si>
    <t>Other</t>
  </si>
  <si>
    <r>
      <rPr>
        <b/>
        <sz val="12"/>
        <rFont val="Segoe UI"/>
        <family val="2"/>
      </rPr>
      <t>Place of Service Codes for Professional Claim</t>
    </r>
    <r>
      <rPr>
        <sz val="12"/>
        <rFont val="Segoe UI"/>
        <family val="2"/>
      </rPr>
      <t xml:space="preserve">
Many codes have specified place of service codes describing where they can be performed. As a result, allowable places of service must accompany appropriate CPT and HCPCS codes for SDMC to process the claim. Below are the allowable places of service that are associated with codes listed in the Service Table. The column titled Allowable Place of Service lists the place of service code associated with the name of that place of service. The column titled Place of Service Description describes the place of service. Place of service codes must be used on 837 professional claims to specify where the service(s) were rendered, or the claim will be denied. Allowable places of service for each code are listed in the Service Table. As the Centers for Medicare and Medicaid Services (CMS) develops and maintains place of service codes and descriptions, DHCS will not be changing or in any way altering them until they are modified by CMS. Please note that if a service is provided via telehealth (audio only or audio/video) place of service code 02 or 10 must be used unless the service is mobile crisis.</t>
    </r>
  </si>
  <si>
    <t>Place of Service Code</t>
  </si>
  <si>
    <t>Place of Service Name</t>
  </si>
  <si>
    <t>Place of Service Description</t>
  </si>
  <si>
    <t>01</t>
  </si>
  <si>
    <t>Pharmacy</t>
  </si>
  <si>
    <t>A facility where drugs and other medically related items and services are sold, dispensed, or otherwise provided directly to patients.</t>
  </si>
  <si>
    <t>02</t>
  </si>
  <si>
    <t>Telehealth provided other than in patient’s home</t>
  </si>
  <si>
    <t xml:space="preserve">The location where service and health related services are provided or received, through telecommunication technology. Patient is not located in their home when receiving health services or health related services through telecommunication technology. </t>
  </si>
  <si>
    <t>03</t>
  </si>
  <si>
    <t>School</t>
  </si>
  <si>
    <t>A facility whose primary purpose is education</t>
  </si>
  <si>
    <t>04</t>
  </si>
  <si>
    <t>Homeless Shelter</t>
  </si>
  <si>
    <t>A facility or location whose primary purpose is to provide temporary housing to homeless individuals (e.g., emergency shelters, individual or family shelters)</t>
  </si>
  <si>
    <t>05</t>
  </si>
  <si>
    <t>Indian Health Service free-standing facility</t>
  </si>
  <si>
    <t>A facility or location, owned and operated by the Indian Health Service, which provides diagnostic, therapeutic (surgical and non-surgical), and rehabilitation services to American Indians and Alaska Natives who do not require hospitalization.</t>
  </si>
  <si>
    <t>06</t>
  </si>
  <si>
    <t>Indian Health Service provider-based facility</t>
  </si>
  <si>
    <t>A facility or location, owned and operated by the Indian Health Service, which provides diagnostic, therapeutic (surgical and non-surgical), and rehabilitation services rendered by, or under the supervision of, physicians to American Indians and Alaska Natives admitted as inpatients or outpatients.</t>
  </si>
  <si>
    <t>07</t>
  </si>
  <si>
    <t>Tribal 638 free-standing facility</t>
  </si>
  <si>
    <t>A facility or location owned and operated by a federally recognized American Indian or Alaska Native tribe or tribal organization under a 638 agreement, which provides diagnostic, therapeutic (surgical and non-surgical), and rehabilitation services to tribal members who do not require hospitalization.</t>
  </si>
  <si>
    <t>08</t>
  </si>
  <si>
    <t>Tribal 638 provider-based facility</t>
  </si>
  <si>
    <t>A facility or location owned and operated by a federally recognized American Indian or Alaska Native tribe or tribal organization under a 638 agreement, which provides diagnostic, therapeutic (surgical and non-surgical), and rehabilitation services to tribal members admitted as inpatients or outpatients.</t>
  </si>
  <si>
    <t>09</t>
  </si>
  <si>
    <t>Prison/Correctional Facility</t>
  </si>
  <si>
    <t>A prison, jail, reformatory, work farm, detention center, or any other similar facility maintained by either Federal, State, or local authorities for the purpose of confinement or rehabilitation of adult or juvenile criminal offenders.</t>
  </si>
  <si>
    <t>Telehealth Provided in Patient’s Home</t>
  </si>
  <si>
    <t>The location where health services and health related services are provided or received, through telecommunication technology. Patient is located in their home (which is a location other than a hospital or other facility where the patient receives care in a private residence) when receiving health services or health related services through telecommunication technology</t>
  </si>
  <si>
    <t>Office</t>
  </si>
  <si>
    <t>Location, other than a hospital, skilled nursing facility (SNF), military treatment facility, community health center, State or local public health clinic, or intermediate care facility (ICF), where the health professional routinely provides health examinations, diagnosis and treatment of illness or injury on an ambulatory basis.</t>
  </si>
  <si>
    <t>Home</t>
  </si>
  <si>
    <t>Location, other than a hospital or other facility, where the patient receives care in a private residence.</t>
  </si>
  <si>
    <t>Assisted Living Facility</t>
  </si>
  <si>
    <t>Congregate residential facility with self-contained units providing assessment of each resident’s needs and on-site support 24 hours a day, 7 days a week, with the capacity to deliver or arrange for services including some health care and other services.</t>
  </si>
  <si>
    <t>Group Home</t>
  </si>
  <si>
    <t>A residence with shared living areas, where clients receive supervision and other services such as social and/or behavioral services, custodial services, and minimal services (e.g., medication administration).</t>
  </si>
  <si>
    <t>Mobile Unit</t>
  </si>
  <si>
    <t>A facility/unit that moves from place to place equipped to provide preventive screening, diagnostic, and/or treatment services.</t>
  </si>
  <si>
    <t>Temporary Lodging</t>
  </si>
  <si>
    <t>A short-term accommodation such as a hotel, camp ground, hostel, cruise ship or resort where the patient receives care and which is not identified by any other Place of Service code.</t>
  </si>
  <si>
    <t>Walk-in Retail Health Clinic</t>
  </si>
  <si>
    <t>A walk-in retail clinic, other than an office, urgent care facility, pharmacy, or independent clinic and not described by any other Place of Service code that is located within a retail operation and provides, on an ambulatory basis, preventive and primary care services.</t>
  </si>
  <si>
    <t>Place of Employment-Worksite</t>
  </si>
  <si>
    <t>A location, not described by any other Place of Service code, owned and operated by a public or private entity where the patient is employed, and where a health professional provides on-going or episodic occupational medical, therapeutic or rehabilitative services to the individual.</t>
  </si>
  <si>
    <t>Off Campus—Outpatient Hospital</t>
  </si>
  <si>
    <t>A portion of an off-campus hospital provider-based department which provides diagnostic, therapeutic (both surgical and nonsurgical), and rehabilitation services to sick or injured persons who do not require hospitalization or institutionalization.</t>
  </si>
  <si>
    <t>Urgent Care Facility</t>
  </si>
  <si>
    <t>Location, distinct from a hospital emergency room, an office or a clinic, whose purpose is to diagnose and treat illness or injury for unscheduled, ambulatory patients seeking immediate medical attention.</t>
  </si>
  <si>
    <t>Inpatient Hospital</t>
  </si>
  <si>
    <t>A facility, other than psychiatric, which primarily provides diagnostic, therapeutic (both surgical and non-surgical), and rehabilitation services by, or under, the supervision of physicians to patients admitted for a variety of medical conditions.</t>
  </si>
  <si>
    <t>On-Campus Outpatient Hospital</t>
  </si>
  <si>
    <t>A portion of a hospital’s main campus which provides diagnostic, therapeutic (both surgical and non-surgical), and rehabilitation services to sick or injured persons who do not require hospitalization or institutionalization.</t>
  </si>
  <si>
    <t>Emergency Room—Hospital</t>
  </si>
  <si>
    <t>A portion of a hospital where emergency diagnosis and treatment of illness or injury is provided.</t>
  </si>
  <si>
    <t>Ambulatory Surgical Center</t>
  </si>
  <si>
    <t>A freestanding facility, other than a physician’s office, where surgical and diagnostic services are provided on an ambulatory basis.</t>
  </si>
  <si>
    <t>Birthing Center</t>
  </si>
  <si>
    <t>A facility, other than a hospital’s maternity facilities or a physician’s office, which provides a setting for labor, delivery, and immediate postpartum care as well as immediate care of newborn infants.</t>
  </si>
  <si>
    <t>Military Treatment Facility</t>
  </si>
  <si>
    <t>A medical facility operated by one or more of the Uniformed Services. Military Treatment Facility (MTF) also refers to certain U.S. Public Health Service (USPHS) facilities now designated as Uniformed Service Treatment Facilities (USTF).</t>
  </si>
  <si>
    <t>Outreach Site/Street</t>
  </si>
  <si>
    <t>A non-permanent location on the street or found environment, not described by any other POS code, where health professionals provide preventive, screening, diagnostic, and/or treatment services to unsheltered homeless individuals.</t>
  </si>
  <si>
    <t>Skilled Nursing Facility</t>
  </si>
  <si>
    <t>A facility which primarily provides inpatient skilled nursing care and related services to patients who require medical, nursing or rehabilitative services but does not provide the level of care or treatment available in a hospital.</t>
  </si>
  <si>
    <t>Nursing Facility</t>
  </si>
  <si>
    <t>A facility which primarily provides to residents skilled nursing care and related services for the rehabilitation of injured, disabled or sick persons, or, on a regular basis, health-related care services above the level of custodial care to other than individuals with intellectual disabilities.</t>
  </si>
  <si>
    <t>Custodial Care Facility</t>
  </si>
  <si>
    <t>A facility that provides room, board, and other personal assistance services, generally on a long-term basis, and which does not include a medical component.</t>
  </si>
  <si>
    <t>Hospice</t>
  </si>
  <si>
    <t>A facility, other than a patient’s home, in which palliative and supportive care for terminally ill patients and their families are provided.</t>
  </si>
  <si>
    <t>Ambulance - Land</t>
  </si>
  <si>
    <t>A land vehicle specifically designed, equipped and staffed for lifesaving and transporting the sick or injured.</t>
  </si>
  <si>
    <t>Ambulance – Air or Water</t>
  </si>
  <si>
    <t>An air or water vehicle specifically designed, equipped, and staffed for lifesaving and transporting the sick or injured.</t>
  </si>
  <si>
    <t>Independent Clinic</t>
  </si>
  <si>
    <t>A location, not part of a hospital and not described by any other Place of Service code, that is organized and operated to provide preventive, diagnostic, therapeutic, rehabilitative, or palliative services to outpatients only.</t>
  </si>
  <si>
    <t>Federally Qualified Health Center</t>
  </si>
  <si>
    <t>A facility located in a medically underserved area that provides Medicare beneficiaries preventive primary medical care under the general direction of a physician.</t>
  </si>
  <si>
    <t>Inpatient Psychiatric Facility</t>
  </si>
  <si>
    <t>A facility that provides inpatient psychiatric services for the diagnosis and treatment of mental illness on a 24-hour basis, by or under the supervision of a physician.</t>
  </si>
  <si>
    <t>Psychiatric Facility—Partial Hospitalization</t>
  </si>
  <si>
    <t>A facility for the diagnosis and treatment of mental illness that provides a planned therapeutic program for patients who do not require full time hospitalization, but who need broader programs than are possible from outpatient visits to a hospital-based or hospital-affiliated facility.</t>
  </si>
  <si>
    <t xml:space="preserve">Community Mental Health Center </t>
  </si>
  <si>
    <t>A facility that provides the following services: outpatient services, including specialized outpatient services for children, the elderly, individuals who are chronically ill, and residents of CMHC’s mental health services area who have been discharged from inpatient treatment at a mental health facility; 24 hour a day emergency care services; day treatment, other partial hospitalization services, or psychosocial rehabilitation services; screening for patients being considered for admission to State mental health facilities to determine the appropriateness of such admission; and consultation and education services.</t>
  </si>
  <si>
    <t>Intermediate Care Facility/Individuals with Intellectual Disabilities</t>
  </si>
  <si>
    <t>A facility which primarily provides health-related care and services above the level of custodial care to individuals with intellectual disabilities but does not provide the level of care or treatment available in a hospital or SNF.</t>
  </si>
  <si>
    <t>Residential Substance Abuse Treatment Facility</t>
  </si>
  <si>
    <t>A facility which provides treatment for substance (alcohol and drug) abuse to live-in residents who do not require acute medical care. Services include individual and group therapy and counseling, family counseling, laboratory tests, drugs and supplies, psychological testing, and room and board.</t>
  </si>
  <si>
    <t>Psychiatric Residential Treatment Center</t>
  </si>
  <si>
    <t>A facility or a distinct part of a facility for psychiatric care which provides a total 24-hour therapeutically planned and professionally staffed group living and learning environment.</t>
  </si>
  <si>
    <t>Non-residential Substance Abuse Treatment Facility</t>
  </si>
  <si>
    <t>A location which provides treatment for substance (alcohol and drug) abuse on an ambulatory basis. Services include individual and group therapy and counseling, family counseling, laboratory tests, drugs and supplies, and psychological testing.</t>
  </si>
  <si>
    <t>Non-residential Opioid Treatment Facility</t>
  </si>
  <si>
    <t>A location that provides treatment for opioid use disorder on an ambulatory basis. Services include methadone and other forms of Medication Assisted Treatment (MAT).</t>
  </si>
  <si>
    <t>Mass Immunization Center</t>
  </si>
  <si>
    <t>A location where providers administer pneumococcal pneumonia or influenza virus vaccinations and submit these services as electronic media claims, paper claims, or using the roster billing method. This generally takes place in a mass immunization setting, such as, a public health center, pharmacy, or mall but may include a physician office setting.</t>
  </si>
  <si>
    <t>Comprehensive Inpatient Rehabilitation Facility</t>
  </si>
  <si>
    <t>A facility that provides comprehensive rehabilitation services under the supervision of a physician to inpatients with physical disabilities. Services include physical therapy, occupational therapy, speech pathology, social or psychological services, and orthotics and prosthetic services.</t>
  </si>
  <si>
    <t>Comprehensive Outpatient Rehabilitation Facility</t>
  </si>
  <si>
    <t>A facility that provides comprehensive rehabilitation services under the supervision of a physician to outpatients with physical disabilities. Services include physical therapy, occupational therapy, and speech pathology services.</t>
  </si>
  <si>
    <t>End-Stage Renal Disease Treatment Facility</t>
  </si>
  <si>
    <t>A facility other than a hospital, which provides dialysis treatment, maintenance, and/or training to patients or caregivers on an ambulatory or home-care basis.</t>
  </si>
  <si>
    <t>Public Health Clinic</t>
  </si>
  <si>
    <t>A facility maintained by either State or local health departments that provides ambulatory primary medical care under the general direction of a physician.</t>
  </si>
  <si>
    <t>Rural Health Clinic</t>
  </si>
  <si>
    <t>A certified facility which is located in a rural medically underserved area that provides ambulatory primary medical care under the direction of a physician.</t>
  </si>
  <si>
    <t>Independent Laboratory</t>
  </si>
  <si>
    <t>A laboratory certified to perform diagnostic and/or clinical tests independent of an institution or a physician’s office.</t>
  </si>
  <si>
    <t>Other Place of Service (Check this box for other places of service not identified above.)</t>
  </si>
  <si>
    <t>Other place of service not identified above.</t>
  </si>
  <si>
    <t>Modifiers
Modifiers provide a way to report or indicate that a service or procedure that has been performed has been modified by some specific circumstance but not changed in its definition. Modifiers will not impact how much a service is reimbursed but may impact how a service should be billed and/or who pays for the service. HCPCS (alpha) modifiers can be used with CPT and HCPCS codes, but CPT (numeric) modifiers can only be used with CPT codes. 
For a transaction to be HIPAA-compliant, a claim must use a current code and a procedure code cannot use more than four modifiers. DHCS recommends that, in the rare situations that MHPs exceed four modifiers per procedure code in a given transaction, they not use telehealth modifiers.</t>
  </si>
  <si>
    <t>Modifier</t>
  </si>
  <si>
    <t>Definition</t>
  </si>
  <si>
    <t>When to Use</t>
  </si>
  <si>
    <t>Codes/Code Types This Modifier Applies To</t>
  </si>
  <si>
    <r>
      <rPr>
        <b/>
        <sz val="12"/>
        <rFont val="Segoe UI"/>
        <family val="2"/>
      </rPr>
      <t>Multiple Outpatient Hospital Evaluation and Management (E/M) Encounters on the Same Date:</t>
    </r>
    <r>
      <rPr>
        <sz val="12"/>
        <rFont val="Segoe UI"/>
        <family val="2"/>
      </rPr>
      <t xml:space="preserve"> For hospital outpatient reporting purposes, utilization of hospital resources related to separate and distinct E/M encounters performed in multiple outpatient hospital settings on the same date may be reported by adding modifier 27 to each appropriate level of outpatient and/or emergency department E/M code(s). This modifier provides a means of reporting circumstances involving evaluation and management services provided by physician(s) in more than one (multiple) outpatient hospital setting(s) (e.g., hospital emergency department, clinic). </t>
    </r>
  </si>
  <si>
    <r>
      <t xml:space="preserve">Use this modifier, as appropriate, to override those lockout codes that can be overridden with a modifier. The lockout codes that can be overridden are listed in Column K, "Outpatient Overridable Lockouts with Appropriate Modifiers" and have ** next to them in the Service Table. This modifier needs to be used even if the over-ridable lockout combinations were provided by that same provider to the same beneficiary in different settings because SDMC compares the service code billed only to previously </t>
    </r>
    <r>
      <rPr>
        <i/>
        <sz val="12"/>
        <rFont val="Segoe UI"/>
        <family val="2"/>
      </rPr>
      <t>approved</t>
    </r>
    <r>
      <rPr>
        <sz val="12"/>
        <rFont val="Segoe UI"/>
        <family val="2"/>
      </rPr>
      <t xml:space="preserve"> service codes on the submitted claim and in the beneficiary's history. If two service codes cannot be billed together, whichever code is processed second will be denied.</t>
    </r>
  </si>
  <si>
    <t>This modifier will only be used with CPT codes that are part of an over-ridable lockout combination.</t>
  </si>
  <si>
    <r>
      <rPr>
        <b/>
        <sz val="12"/>
        <rFont val="Segoe UI"/>
        <family val="2"/>
      </rPr>
      <t>Distinct Procedural Service:</t>
    </r>
    <r>
      <rPr>
        <sz val="12"/>
        <rFont val="Segoe UI"/>
        <family val="2"/>
      </rPr>
      <t xml:space="preserve"> Under certain circumstances, it may be necessary to indicate that a procedure or service was distinct or independent from services performed on the same day. Modifier 59 is used to identify procedures/services that are not normally reported together, but are appropriate under the circumstances. Documentation must support a different session, different procedure or surgery, different site or organ system, separate incision/excision, separate lesion, or separate injury (or area of injury in extensive injuries) not ordinarily encountered or performed on the same day by the same individual. However, when another already established modifier is appropriate it should be used rather than modifier 59. Only if no more descriptive modifier is available, and the use of modifier 59 best explains the circumstances, should modifier 59 be used. </t>
    </r>
  </si>
  <si>
    <t>Use this modifier, as appropriate, to override those lockout codes that can be overridden with a modifier. The codes that can be overridden have * or ** next to them. This modifier is also to be used by any appropriate professional to override a 24-hour or day duplicate services lockout for S9484 (crisis stabilization).</t>
  </si>
  <si>
    <t>This modifier will be used with CPT codes that are part of an over-ridable lockout combination. </t>
  </si>
  <si>
    <r>
      <rPr>
        <b/>
        <sz val="12"/>
        <rFont val="Segoe UI"/>
        <family val="2"/>
      </rPr>
      <t>Synchronous Telemedicine Service Rendered Via Telephone or Other Real-Time Interactive Audio-Only Telecommunication System:</t>
    </r>
    <r>
      <rPr>
        <sz val="12"/>
        <rFont val="Segoe UI"/>
        <family val="2"/>
      </rPr>
      <t xml:space="preserve"> Synchronous telemedicine service is defined as a real-time interaction between a physician or other qualified health care professional and a patient who is located away at a distant site from the physician or other qualified professional. The totality of the communication of information exchanged between the physician or other qualified health care professional during the course of the synchronous telemedicine service must be of an amount and nature that is sufficient to meet the key components and/or requirements of the same service when rendered via a face-to-face interaction.</t>
    </r>
  </si>
  <si>
    <t>Use this modifier when a health care professional is providing services and benefits via telephone. If using this modifier, indicate that the service was provided in Place of Service 02 or 10.</t>
  </si>
  <si>
    <t>This modifier will be used with CPT codes that can be provided in a telehealth place of service and via telephone.</t>
  </si>
  <si>
    <r>
      <rPr>
        <b/>
        <sz val="12"/>
        <rFont val="Segoe UI"/>
        <family val="2"/>
      </rPr>
      <t>Synchronous Telemedicine Service Rendered Via a Real-Time Interactive Audio and Video Telecommunication System.</t>
    </r>
    <r>
      <rPr>
        <sz val="12"/>
        <rFont val="Segoe UI"/>
        <family val="2"/>
      </rPr>
      <t xml:space="preserve"> Synchronous telemedicine service is defined as a real-time interaction between a physician or other qualified health care professional and a patient who is located at a distant site from the physician or other qualified health care professional. The totality of the communication of information exchanged between the physician or other qualified health care professional and the patient during the course of the synchronous telemedicine service must be of an amount and nature that would be sufficient to meet the key components and/or requirements of the same service when rendered via a face-to-face interaction.</t>
    </r>
  </si>
  <si>
    <t>Use this modifier when a health care professional is providing services and benefits via telehealth. If using this modifier, indicate that the service was provided in Place of Service 02 or 10.</t>
  </si>
  <si>
    <t>This modifier will be used with CPT codes that can be provided in a telehealth place of service.</t>
  </si>
  <si>
    <t>AH</t>
  </si>
  <si>
    <t>Clinical psychologist</t>
  </si>
  <si>
    <t>Use this modifier when the service was provided by a Clinical Trainee (taxonomy code 3902) who is studying to become a psychologist.</t>
  </si>
  <si>
    <t>This modifier only applies to taxonomy code 3902 and the service was performed by Clinical Trainees in the discipline of Psychology.</t>
  </si>
  <si>
    <t>AJ</t>
  </si>
  <si>
    <t>Clinical social worker</t>
  </si>
  <si>
    <t>Use this modifier when the service was provided by a Clinical Trainee (taxonomy code 3902) who is studying to become an LCSW, MFT, or LPCC.</t>
  </si>
  <si>
    <t>This modifier only applies to taxonomy code 3902 and the service was performed by Clinical Trainees in the following disciplines: Social Work, Marriage and Family Therapy, Professional Counseling.</t>
  </si>
  <si>
    <t>CO</t>
  </si>
  <si>
    <t>Outpatient occupational therapy services; furnished in whole or in part by an occupational therapy assistant</t>
  </si>
  <si>
    <t>Use this modifier when the service was provided by a Clinical Trainee (taxonomy code 3902) who is studying to become an Occupational Therapist.</t>
  </si>
  <si>
    <t>This modifier only applies to taxonomy code 3902 and the service was performed by Clinical Trainees in the field of Occupational Therapy.</t>
  </si>
  <si>
    <t>GC</t>
  </si>
  <si>
    <t>This service has been performed in part by a resident under the direction of a teaching physician.</t>
  </si>
  <si>
    <t>For services that require Medicare COB and are performed by physician residents, use this modifier to bypass the Medicare COB requirement. Medicare does not reimburse for services rendered by residents. For claims that do not require Medicare COB and are performed by residents, use of the GC modifier is not required. When using this modifier, if the pre-licensed professional has an NPI, they may report their own NPI. If they do not, the supervising physician's NPI would be reported with modifier GC after the service to indicate that the service was performed by a resident. If the service was performed by a pre-licensed professional who is not a resident, use the HL modifier.</t>
  </si>
  <si>
    <t>The GC modifier is used to bypass Medicare COB.</t>
  </si>
  <si>
    <t>GT</t>
  </si>
  <si>
    <t>Via telehealth in 24-hour or day facilities or as part of mobile crisis.</t>
  </si>
  <si>
    <t>Use this modifier on day, 24-hour or mobile crisis, transportation mileage or transportation staff time claims when the service was provided via telehealth.</t>
  </si>
  <si>
    <t>This modifier only applies to HCPCS codes H2011 with POS 15, A0140, and T2007</t>
  </si>
  <si>
    <t>HD </t>
  </si>
  <si>
    <t>Pregnant/ Parenting women's program </t>
  </si>
  <si>
    <t>All claims must have an HD modifier when service is provided to a woman who is pregnant/postpartum. </t>
  </si>
  <si>
    <t>HF </t>
  </si>
  <si>
    <t>Identifies when Contingency Management Services was provided as part of a Substance Use Disorder Program </t>
  </si>
  <si>
    <t>Use this modifier to bill for Contingency Management Services, 15 minutes (H0050). </t>
  </si>
  <si>
    <t>H0050 (contingency management) </t>
  </si>
  <si>
    <t>HG </t>
  </si>
  <si>
    <t>Opioid treatment program (OTP). </t>
  </si>
  <si>
    <t>Daily or several times weekly opioid agonist medication and counseling available to maintain multidimensional stability for those with severe opioid use disorder. All claims must have HG (and UA) modifier when the service is provided in NTP Setting </t>
  </si>
  <si>
    <t>HL</t>
  </si>
  <si>
    <t>Registered professional</t>
  </si>
  <si>
    <t xml:space="preserve">For services that require Medicare COB and are performed by registered professionals who are working in clinical settings under supervision to obtain licensure, use this modifier to bypass the Medicare COB requirement. Also use this modifier to indicate that the service was performed by a fully licensed MFT who does not meet the requirements of Section 4121, Division F of the federal Consolidated Appropriations Act and is therefore not a Medicare-recognized provider. Medicare does not reimburse for services rendered by registered professionals or by non-Medicare recognized providers. For claims that do not require Medicare COB and are performed by registered professionals or MFTs who are not Medicare-recognized, use of the HL modifier is not required. When using this modifier, if the pre-licensed professional has an NPI, they may report their own NPI. If they do not, the supervising clinician's NPI would be reported with modifier HL after the service to indicate that the service was performed by a pre-licensed professional. If the service was performed by a resident, use the GC modifier. </t>
  </si>
  <si>
    <t>Services provided by individuals who are currently registered with the applicable Board or by MFTs or LPCCs  who are licensed but do not meet Medicare's requirements to register as Medicare providers. The HL modifier is used to bypass Medicare COB.</t>
  </si>
  <si>
    <t>HM</t>
  </si>
  <si>
    <t>Less than bachelor's degree level</t>
  </si>
  <si>
    <t>Use this modifier when the service was provided by a Clinical Trainee (taxonomy code 3902) who is studying to become a Psychiatric Technician.</t>
  </si>
  <si>
    <t>This modifier only applies to taxonomy code 3902 and the service was performed by Clinical Trainees who are studying to become Psychiatric Technicians.</t>
  </si>
  <si>
    <t>HO</t>
  </si>
  <si>
    <t>Masters level</t>
  </si>
  <si>
    <t>Use this modifier when the service was provided by a Clinical Trainee (taxonomy code 3902) who is studying to become a Pharmacist.</t>
  </si>
  <si>
    <t>This modifier only applies to taxonomy code 3902 and the service was performed by Clinical Trainees who are studying to become Pharmacists.</t>
  </si>
  <si>
    <t>HP</t>
  </si>
  <si>
    <t>Doctoral level</t>
  </si>
  <si>
    <t>Use this modifier when the service was provided by a Clinical Trainee (taxonomy code 3902) who is studying to become an advanced practice nurse (Nurse Practitioner or Clinical Nurse Specialist).</t>
  </si>
  <si>
    <t>Group rates are adjusted by a factor of 4.5</t>
  </si>
  <si>
    <t>HQ</t>
  </si>
  <si>
    <t>Group setting</t>
  </si>
  <si>
    <t>Use this modifier to indicate that a service was provided in a group setting.</t>
  </si>
  <si>
    <t>HW</t>
  </si>
  <si>
    <t>This service is provided as a result of a State mandate and the State covers 100 percent of the nonfederal share, as the service was determined to be covered under Proposition 30.</t>
  </si>
  <si>
    <r>
      <t xml:space="preserve">Use this modifier to identify services that the county provided as a result of a </t>
    </r>
    <r>
      <rPr>
        <b/>
        <u/>
        <sz val="12"/>
        <rFont val="Segoe UI"/>
        <family val="2"/>
      </rPr>
      <t>state</t>
    </r>
    <r>
      <rPr>
        <sz val="12"/>
        <rFont val="Segoe UI"/>
        <family val="2"/>
      </rPr>
      <t xml:space="preserve"> mandate that are subject to Proposition 30.</t>
    </r>
  </si>
  <si>
    <t>SC</t>
  </si>
  <si>
    <t>Valid for codes when the service was provided via telephone or audio-only systems.</t>
  </si>
  <si>
    <t>Modifier SC is used only with HCPCs codes and to indicate that the service was provided via telephone or audio-only. If using the SC modifier, the place of service must be 02 or 10, unless the service is mobile crisis. With HCPCS codes, if the service is in POS 02 or 10 but does not have the SC modifier, the telehealth service is video/audio.</t>
  </si>
  <si>
    <t>This modifier only applies to HCPCS codes when telephone services are being provided.</t>
  </si>
  <si>
    <t>TD</t>
  </si>
  <si>
    <t>Use this modifier when the service was provided by a Clinical Trainee (taxonomy code 3902) who is studying to be a Registered Nurse</t>
  </si>
  <si>
    <t>This modifier only applies to taxonomy code 3902 and the service was performed by Clinical Trainees in the field of Registered Nursing.</t>
  </si>
  <si>
    <t>TE</t>
  </si>
  <si>
    <t>Use this modifier when the service was provided by a Clinical Trainee (taxonomy code 3902) who is studying to be a Licensed Vocational Nurse</t>
  </si>
  <si>
    <t>This modifier only applies to taxonomy code 3902 and the service was performed by Clinical Trainees in the field of licensed vocational nursing.</t>
  </si>
  <si>
    <t>TG</t>
  </si>
  <si>
    <t>Complex/high tech level of care</t>
  </si>
  <si>
    <t>Use this modifier when billing for day treatment intensive and crisis stabilization. For additional information about when this modifier is required refer to the Service Table.  Do not use this modifier when claiming for outpatient services.</t>
  </si>
  <si>
    <t>XE</t>
  </si>
  <si>
    <t>Separate encounter, a service that is distinct because it occurred during a separate encounter.</t>
  </si>
  <si>
    <t>Use this modifier, as appropriate, to override those lockout codes that can be overridden with a modifier. The codes that can be overridden are listed in column K, "Outpatient Overridable Lockouts with Appropriate Modifiers" and have * or ** next to them. These modifiers need to be used even if the over-ridable lockout combinations were provided by that same provider to the same beneficiary in different settings because SDMC compares the service code billed only to previously approved service codes on the submitted claim and in the beneficiary's history. If two service codes cannot be billed together, whichever code is processed second will be denied.</t>
  </si>
  <si>
    <t>This modifier will be used with CPT codes that are part of an over-ridable lockout combination.</t>
  </si>
  <si>
    <t>XP</t>
  </si>
  <si>
    <t>Separate practitioner, a service that is distinct because it was performed by a separate practitioner.</t>
  </si>
  <si>
    <t>XU</t>
  </si>
  <si>
    <t>Unusual non-overlapping service, the use of a service that is distinct because it does not overlap usual components of the main service.</t>
  </si>
  <si>
    <t>U1 </t>
  </si>
  <si>
    <t>ASAM 3.1 Residential (RES) </t>
  </si>
  <si>
    <t>Clinically Managed Low - Intensity Residential Services: 24-hour structure with available trained personnel; at least 5 hours of clinical service/week and prepare for outpatient treatment. </t>
  </si>
  <si>
    <t>U2 </t>
  </si>
  <si>
    <t>ASAM 3.3 Residential (RES) </t>
  </si>
  <si>
    <t>Clinically Managed Population - Specific High Intensity Residential Services: 24-hour care with trained counselors to stabilize multidimensional imminent danger. Less intense milieu and group treatment for those with cognitive or other impairments unable to use full active milieu or therapeutic community and prepare for outpatient treatment. </t>
  </si>
  <si>
    <t>U3 </t>
  </si>
  <si>
    <t>ASAM 3.5 Residential (RES)  </t>
  </si>
  <si>
    <t>Clinically Managed High Intensity Residential Services: 24-hour care with trained counselors to stabilize multidimensional imminent danger and prepare for outpatient treatment. Able to tolerate and use full milieu or therapeutic community. </t>
  </si>
  <si>
    <t>U4 </t>
  </si>
  <si>
    <t>Ambulatory withdrawal management without extended on-site monitoring </t>
  </si>
  <si>
    <t>Mild withdrawal with daily or less than daily outpatient supervision. This modifier does not represent a “level of care”. It represents a certain service within one of the levels of care. </t>
  </si>
  <si>
    <t>U5 </t>
  </si>
  <si>
    <t>Ambulatory withdrawal management with extended on-site monitoring </t>
  </si>
  <si>
    <t>Moderate withdrawal with all day withdrawal management and support and supervision; at night has supportive family or living situation. This modifier does not represent a “level of care”. It represents a certain service within one of the levels of care. </t>
  </si>
  <si>
    <t>U6 </t>
  </si>
  <si>
    <t>Recovery Services  </t>
  </si>
  <si>
    <t>Recovery services that can be provided in all settings (ODF, IOT, PH, OTP/NTP, RES 3.1 &amp; 3.3, 3.5, 3.2 WM). This modifier does not represent a “level of care”. It represents classification of service for within one of the levels of care. </t>
  </si>
  <si>
    <t>U7 </t>
  </si>
  <si>
    <t>Outpatient Services (ODF) </t>
  </si>
  <si>
    <t>Less than 9 hours of service/week (adults); less than 6 hours/week (adolescents) for recovery or motivational enhancement therapies/strategies. </t>
  </si>
  <si>
    <t>U8 </t>
  </si>
  <si>
    <t>Intensive Outpatient Services (IOT) </t>
  </si>
  <si>
    <t>Nine or more hours of service/week (adults); 6 or more hours/week (adolescents) to treat multidimensional instability </t>
  </si>
  <si>
    <t>U9 </t>
  </si>
  <si>
    <t>Residential Withdraw Management, ASAM 3.2 </t>
  </si>
  <si>
    <t>Moderate withdrawal but needs 24-hour support to complete withdrawal management and increase likelihood of continuing treatment or recovery. </t>
  </si>
  <si>
    <t>UA </t>
  </si>
  <si>
    <t>ASAM OTP/NTP </t>
  </si>
  <si>
    <t>All claims must include an UA (and an HG) modifier when service is provided in NTP setting. </t>
  </si>
  <si>
    <t>UB </t>
  </si>
  <si>
    <t>ASAM 2.5 Partial Hospitalization  </t>
  </si>
  <si>
    <t>Partial hospitalization services, 20 or more hours of service/week for multidimensional instability not requiring 24-hour care </t>
  </si>
  <si>
    <t>Collateral contact</t>
  </si>
  <si>
    <t xml:space="preserve">Use this modifier when designating a collateral contact for a monthly EBP service. </t>
  </si>
  <si>
    <t>This modifier applies to monthly service code H2023.</t>
  </si>
  <si>
    <t>01, 03, 04, 05, 06, 07, 08, 09, 11, 12, 13, 14, 15, 16, 17, 18, 19, 20, 21, 22, 23, 24, 25, 26, 27, 31, 32, 33, 34, 41, 42, 49, 50, 51, 52, 53, 54, 55, 56, 57, 58, 60, 61, 62, 65, 71, 72, 81, 99, 02, 10</t>
  </si>
  <si>
    <t>59, AH, AJ, CO, HD, HM, HP, TD, TE, U1, U2, U3, U7, U8, U9, UB, XE, XP, XU, 93, 95</t>
  </si>
  <si>
    <t>59, AH, AJ, HD, HG, HP, U1, U2, U3, U7, U8, U9, UA, UB, XE, XP, XU, 93, 95</t>
  </si>
  <si>
    <t>27, 59, 93, 95, GC, HD, HL, HP, U1, U2, U3, U7, U8, UB, XE, XP, XU</t>
  </si>
  <si>
    <t>09, 19, 21, 22, 23, 26, 51, 61, 02, 10</t>
  </si>
  <si>
    <t>27, 59, GC, HD, HL, HP, U9, UB, XE, XP, XU, 93, 95</t>
  </si>
  <si>
    <t>09, 21, 51, 61, 02, 10</t>
  </si>
  <si>
    <t>27, 59, GC, HD, HG, HP, TD, U9, UA, XE, XP, XU, 93, 95</t>
  </si>
  <si>
    <t>09, 26, 31, 32, 02, 10</t>
  </si>
  <si>
    <t>27, 59, GC, HD, HP, U1, U2, U3, U7, U8, U9, UB, XE, XP, XU, 93, 95</t>
  </si>
  <si>
    <t>04, 09, 12, 13, 14, 15, 16, 26, 31, 32, 33, 34, 54, 55, 56, 99, 02, 10</t>
  </si>
  <si>
    <t>27, 59, GC, HD, HL, HP, U7, U8, UB, XE, XP, XU, 93, 95</t>
  </si>
  <si>
    <t>HD, U7, U8, UB, 27, 59, XE, XP, XU, HP, 93, 95</t>
  </si>
  <si>
    <t>HD, U1, U2, U3, U7, U8, U9, UB, 27, 59, XE, XP, XU, HP, 93, 95</t>
  </si>
  <si>
    <t>27, 59, GC, HD, HG, HL, HP, U1, U2, U3, U7, U8, UA, UB, XE, XP, XU, 93, 95</t>
  </si>
  <si>
    <t>27, 59, 93, 95, GC, HD, HL, U7, U8, U9, UB, XE, XP, XU</t>
  </si>
  <si>
    <t>27, 59, 93, 95, GC, HD, HG, HL, HP, U1, U2, U3, U7, U8, U9, UA, UB, XE, XP, XU</t>
  </si>
  <si>
    <t>59, AH, AJ, GC, HD, HG, HL, HM, HO, HP, SC, TD, TE, U1, U2, U3, U7, U8, U9, UA, UB, XE, XP, XU, 93, 95</t>
  </si>
  <si>
    <t>*PCS Code Description: Detoxification Services for Substance Abuse Treatment</t>
  </si>
  <si>
    <t>Added modifier 93 to the following outpatient codes: 90849, 98960, 98961, 98962, 99202, 99203, 99204, 99205, 99212, 99213, 99214, 99215, 99451, 99495, 99496, 99415, and 99416
Added modifier 93 and 95 to the following outpatient codes: 90882, 90885, 99234, 99235, 99236, 99238, 99239, 99304, 99305, 99306, 99307, 99308, 99309, 99310, 99341, 99342, 99344, 99345, 99347, 99348, 99349, 99350, 99424, 99425, 99437, 99491, G0396, G0397, 99417, 99418, and G0316.
Added POS 02 and 10 to the following outpatient codes: 90882, 90885, 99234, 99235, 99236, 99238, 99239, 99304, 99305, 99306, 99307, 99308, 99309, 99310, 99341, 99342, 99344, 99345, 99347, 99348, 99349, 99350, 99417, 99418, and G0316</t>
  </si>
  <si>
    <t xml:space="preserve">Removed modifiers 93 and 95 from codes T2021 and T2024 and added modifier SC to T2021 and T2024. 
Removed modifier 93 from codes 99605, 99606, and 99607.
Removed modifier 95 from codes 98966, 98967, and 98968. </t>
  </si>
  <si>
    <t>AH, AJ, GC, HD, HG, HL, HP, HQ, SC, U1, U2, U3, U7, U8, U9, UA, UB</t>
  </si>
  <si>
    <t>AH, AJ, CO, GC, HD, HG, HL, HM, HP, TD, TE, SC, U1, U2, U3, U7, U8, U9, UA, UB</t>
  </si>
  <si>
    <t xml:space="preserve">PST 1524 and 1672: MAT Lockout Updates:
- Added new (6) new drug types to MAT Drug Lockouts Table, Review MAT Drug Lockouts List with 
(1) Methadone
(2) Naltrexone: long-acting injection
(3) Buprenorphine-Naloxone: Sublingual film
(4) Buprenorphine-Long-acting Injection
(5) Buprenorphine Combo  
(6) Naloxone-Generic
- The lockout with Acamprosate and Disulfiram has been removed. 
- The lockout with Acamprosate and Vivitrol has been removed.
- The lockout with Disulfiram and and Acamprosate has been removed. 
- The lockout with Disfulfiram and Vivitrol has been removed. 
- The lockout with Vivitrol and Acamprosate has been removed. 
- The lockout with Vivitrol and Disulfiram has been removed. </t>
  </si>
  <si>
    <t>Revised descriptions for "Codes/Code Types This Modifier Applies To" column for modifiers HP and HQ.</t>
  </si>
  <si>
    <t>This modifier only applies to taxonomy code 3902 and the service was performed by Clinical Trainees in the following disciplines: Nurse Practitioner or Clinical Nurse Specialist</t>
  </si>
  <si>
    <t>Crisis Intervention</t>
  </si>
  <si>
    <t>G0019</t>
  </si>
  <si>
    <t>G0022</t>
  </si>
  <si>
    <t>Community health integration services performed by certified or trained auxiliary personnel, including a community health worker, under the direction of a physician or other practitioner, 60 minutes per calendar month.</t>
  </si>
  <si>
    <t>Community health integration services, each additional 30 minutes per calendar month.</t>
  </si>
  <si>
    <t>31 min</t>
  </si>
  <si>
    <t>16 min</t>
  </si>
  <si>
    <t>Yes. For service time of 76 minutes or more, claim the appropriate units of add-on code G0022.</t>
  </si>
  <si>
    <t>76 min</t>
  </si>
  <si>
    <t>If 75 minutes of service time was provided:
75 minutes of service is within the time range of 31-75 minutes for this code.
Therefore, claim 1 unit of G0019.</t>
  </si>
  <si>
    <t>46 min</t>
  </si>
  <si>
    <t>If 100 minutes of service time was provided:
100 minutes - 60 minutes for the primary code G0019 = 40 minutes.
40 minutes / 30 minutes in G0022 = 1.333 units of G0022.
Round down to get 1 units of G0022.
For 100 minutes of service time, claim 1 unit of G0019 and 1 units of G0022.</t>
  </si>
  <si>
    <t>1 maximum unit per calendar month</t>
  </si>
  <si>
    <t>46 maximum units per calendar month</t>
  </si>
  <si>
    <t xml:space="preserve">Added codes G0019 and G0022 as dependent codes for T1013 and 90785. </t>
  </si>
  <si>
    <t>CO, HD, HG, HM, HO, HP, TD, TE, U1, U2, U3, U7, U8, U9, UA, UB, SC</t>
  </si>
  <si>
    <t>H0019, H0020</t>
  </si>
  <si>
    <t>H0019, H0020, S5000, S5001</t>
  </si>
  <si>
    <t>Day and 24-Hour Service Lockout Codes</t>
  </si>
  <si>
    <t>only 1 encounter is reimbursable</t>
  </si>
  <si>
    <t xml:space="preserve">Included Day and 24-Hour service lockout codes in the Day Service Codes and 24-Hour Service Codes Worksheets. </t>
  </si>
  <si>
    <t>Maximum Units That Can Be Billed per Beneficiary per Day</t>
  </si>
  <si>
    <t>Enhanced Community Health Workers</t>
  </si>
  <si>
    <t>July 1, 2024 - Present</t>
  </si>
  <si>
    <t>UA, HG, U1, U2, U3, U7, U8, U9, UB, 59, 93, 95</t>
  </si>
  <si>
    <t>Added new BH-CONNECT Service: G0022 / Community health integration services (add-on code)
- Minimum Time Needed to Claim 1 Unit? 16 Min
- Minimum Time When Add-On Code or Next Code in Series Can Be Claimed ? 46 Min
- Can This Code Be Extended with an Add-on or Prolonged Code? No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2
- Units of 96170 associated with 1 Unit of Code? None
- Units of 96171 associated with 1 unit of Code? None
- Medicare COB Required? Yes
- JI Warm Linkage Code? No
- Maximum Units That Can Be Billed per Rendering Provider per Beneficiary per Day? 46 unit maximum per calendar month
- Allowable Modifiers? 59, 93, 95, UA, HG, U1, U2, U3, U7, U8, U9, UB</t>
  </si>
  <si>
    <t>Added new BH-CONNECT Service: G0019 / Community health integration services
- Minimum Time Needed to Claim 1 Unit? 31 Min
- Minimum Time When Add-On Code or Next Code in Series Can Be Claimed ? 76 Min
- Can This Code Be Extended with an Add-on or Prolonged Code? Yes. For service time of 76 minutes or more, claim the appropriate units of add-on code G0022.
- Allowable Disciplines? CHW
- Allowable Place of Service POS: 01, 02, 03, 04, 05, 06, 07, 08, 09, 10, 11, 12, 13, 14, 15, 16, 17, 18, 19, 20, 21, 22, 23, 24, 25, 26, 27, 31, 32, 33, 34, 41, 42, 49, 50, 51, 52, 53, 54, 55, 56, 57, 58, 60, 61, 62, 65, 71, 72, 81, 99
- Outpatient Non-Overridable Lockout Codes? None
- Outpatient Overridable Lockouts with Appropriate Modifiers (Overridable Modifiers for codes with * are: 59, XE, XP or XU
Overridable Modifiers for codes with ** are: 27, 59, XE, XP or XU)? None
- Locked Out Against ASAM OTP/NTP (UA:HG)? No
- Locked Out Against ASAM 3.1 Residential (U1)? No
- Locked Out Against ASAM 3.3 Residential (U2)? No
- Locked Out Against ASAM 3.5 Residential (U3)? No
- Locked Out Against ASAM 2.5 Partial Hospitalization (UB)? No
- Locked Out Against ASAM 3.2 Residential Withdrawal Management (U9)? No
- Locked Out Against ASAM 3.7 Inpatient Withdrawal Management? No
- Locked Out Against ASAM 4.0 Inpatient Withdrawal Management? No
- Dependent on Codes? None
- Units of T1013 Associated with 1 Unit of Code? 4
- Units of 96170 associated with 1 Unit of Code? None
- Units of 96171 associated with 1 unit of Code? None
- Medicare COB Required? Yes
- JI Warm Linkage Code? No
- Maximum Units That Can Be Billed per Rendering Provider per Beneficiary per Day? 1 unit maximum per calendar month
- Allowable Modifiers? 59, 93, 95, UA, HG, U1, U2, U3, U7, U8, U9, UB</t>
  </si>
  <si>
    <t>Added place of service 02 and 10, and modifier SC for H0033. Note: At the time of publishing, this update has not yet been implemented in the system. It is included in PST 1,814, which is scheduled for deployment at a later date. The System Change Schedule will reference this PST closer to the deployment timeframe.</t>
  </si>
  <si>
    <t>Correction: updated 99416 "Dependent on Codes" column to only list 99415. This is from PST 1,677 where this change was missed.</t>
  </si>
  <si>
    <t>Corrected Column Header to "Maximum Units That Can Be Billed per Beneficiary per Day" instead of "Maximum Units That Can Be Billed per Rendering Provider per Beneficiary per Day"</t>
  </si>
  <si>
    <t xml:space="preserve">The taxonomy code is not validated; however, to receive the All-Inclusive Rate, a valid taxonomy code that maps to a provider type listed in Supplement 6 Attachment 4.19-B must be present on the claim. </t>
  </si>
  <si>
    <t>Revised the following descriptions for Traditional Healer and Natural Helper codes H0051 and T1016:
- SD/MC Allowable Disciplines: The taxonomy code is not validated; however, to receive the All-Inclusive Rate, a valid taxonomy code that maps to a provider type listed in Supplement 6 Attachment 4.19-B must be present on the claim.
- Maximum Units That Can Be Billed per Rendering Provider per Beneficiary per Day: only 1 encounter is reimbursable</t>
  </si>
  <si>
    <t>90791, 90792, 90846, 90847, 90849, 98960, 98961, 98962, 99202, 99203, 99204, 99205, 99212, 99213, 99214, 99215, 99234, 99235, 99236, 99304, 99305, 99306, 99307, 99308, 99309, 99310, 99341, 99342, 99344, 99345, 99347, 99348, 99349, 99350, G0019, G0022</t>
  </si>
  <si>
    <t>90791, 90792, 90846, 90847, 90849, 90865, 96130, 96131, 96160, 98960, 98961, 98962, 98966, 98967, 98968, 99202, 99203, 99204, 99205, 99212, 99213, 99214, 99215, 99234, 99235, 99236, 99238, 99239, 99304, 99305, 99306, 99307, 99308, 99309, 99310, 99341, 99342, 99344, 99345, 99347, 99348, 99349, 99350, 99408, 99409, 99415, 99416, 99417, 99418, 99424, 99425, 99437, 99441, 99442, 99443, 99491, 99495, 99496, G0019, G0022, G0316, G0396, G0397, G2011, H0001, H0003, H0004, H0005, H0007, H0008, H0009, H0025, H0033, H0034, H0038, H0050, H1000, H2014, H2015, H2017, H2021, H2027, H2035, T1006, T1007, T1016, T1017, T2021, T2024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164" formatCode="[$-409]mmmm\ d\,\ yyyy;@"/>
    <numFmt numFmtId="165" formatCode="0000"/>
  </numFmts>
  <fonts count="24" x14ac:knownFonts="1">
    <font>
      <sz val="11"/>
      <color theme="1"/>
      <name val="Calibri"/>
      <family val="2"/>
      <scheme val="minor"/>
    </font>
    <font>
      <sz val="12"/>
      <color theme="1"/>
      <name val="Arial"/>
      <family val="2"/>
    </font>
    <font>
      <u/>
      <sz val="11"/>
      <color theme="10"/>
      <name val="Calibri"/>
      <family val="2"/>
      <scheme val="minor"/>
    </font>
    <font>
      <sz val="8"/>
      <name val="Calibri"/>
      <family val="2"/>
      <scheme val="minor"/>
    </font>
    <font>
      <sz val="10"/>
      <name val="Arial"/>
      <family val="2"/>
    </font>
    <font>
      <sz val="12"/>
      <name val="Segoe UI"/>
      <family val="2"/>
    </font>
    <font>
      <sz val="12"/>
      <color theme="1"/>
      <name val="Segoe UI"/>
      <family val="2"/>
    </font>
    <font>
      <b/>
      <sz val="12"/>
      <color theme="1"/>
      <name val="Segoe UI"/>
      <family val="2"/>
    </font>
    <font>
      <b/>
      <sz val="12"/>
      <color theme="0"/>
      <name val="Segoe UI"/>
      <family val="2"/>
    </font>
    <font>
      <sz val="11"/>
      <color theme="0"/>
      <name val="Segoe UI"/>
      <family val="2"/>
    </font>
    <font>
      <sz val="12"/>
      <color theme="0"/>
      <name val="Segoe UI"/>
      <family val="2"/>
    </font>
    <font>
      <sz val="11"/>
      <color theme="1"/>
      <name val="Segoe UI"/>
      <family val="2"/>
    </font>
    <font>
      <b/>
      <sz val="12"/>
      <name val="Segoe UI"/>
      <family val="2"/>
    </font>
    <font>
      <sz val="11"/>
      <name val="Segoe UI"/>
      <family val="2"/>
    </font>
    <font>
      <i/>
      <sz val="12"/>
      <name val="Segoe UI"/>
      <family val="2"/>
    </font>
    <font>
      <b/>
      <u/>
      <sz val="12"/>
      <name val="Segoe UI"/>
      <family val="2"/>
    </font>
    <font>
      <sz val="12"/>
      <color rgb="FF000000"/>
      <name val="Segoe UI"/>
      <family val="2"/>
    </font>
    <font>
      <sz val="12"/>
      <color rgb="FF17315A"/>
      <name val="Segoe UI"/>
      <family val="2"/>
    </font>
    <font>
      <sz val="12"/>
      <color theme="4" tint="-0.499984740745262"/>
      <name val="Segoe UI"/>
      <family val="2"/>
    </font>
    <font>
      <sz val="11"/>
      <name val="Calibri"/>
      <family val="2"/>
      <scheme val="minor"/>
    </font>
    <font>
      <sz val="12"/>
      <name val="Segoe UI"/>
      <family val="2"/>
    </font>
    <font>
      <sz val="11"/>
      <color theme="1"/>
      <name val="Segoe UI"/>
      <family val="2"/>
    </font>
    <font>
      <sz val="12"/>
      <color theme="1"/>
      <name val="Segoe UI"/>
      <family val="2"/>
    </font>
    <font>
      <u/>
      <sz val="12"/>
      <name val="Segoe UI"/>
      <family val="2"/>
    </font>
  </fonts>
  <fills count="6">
    <fill>
      <patternFill patternType="none"/>
    </fill>
    <fill>
      <patternFill patternType="gray125"/>
    </fill>
    <fill>
      <patternFill patternType="solid">
        <fgColor rgb="FF17315A"/>
        <bgColor indexed="64"/>
      </patternFill>
    </fill>
    <fill>
      <patternFill patternType="solid">
        <fgColor rgb="FF2D6E8D"/>
        <bgColor indexed="64"/>
      </patternFill>
    </fill>
    <fill>
      <patternFill patternType="solid">
        <fgColor theme="4" tint="-0.499984740745262"/>
        <bgColor indexed="64"/>
      </patternFill>
    </fill>
    <fill>
      <patternFill patternType="solid">
        <fgColor theme="7" tint="0.79998168889431442"/>
        <bgColor indexed="64"/>
      </patternFill>
    </fill>
  </fills>
  <borders count="16">
    <border>
      <left/>
      <right/>
      <top/>
      <bottom/>
      <diagonal/>
    </border>
    <border>
      <left style="thin">
        <color auto="1"/>
      </left>
      <right style="thin">
        <color auto="1"/>
      </right>
      <top style="thin">
        <color auto="1"/>
      </top>
      <bottom style="thin">
        <color auto="1"/>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style="thin">
        <color theme="0"/>
      </left>
      <right style="thin">
        <color theme="0"/>
      </right>
      <top style="thin">
        <color theme="0"/>
      </top>
      <bottom style="thin">
        <color theme="0"/>
      </bottom>
      <diagonal/>
    </border>
    <border>
      <left style="thin">
        <color theme="0"/>
      </left>
      <right style="thin">
        <color theme="0"/>
      </right>
      <top/>
      <bottom style="thin">
        <color theme="0"/>
      </bottom>
      <diagonal/>
    </border>
    <border>
      <left/>
      <right/>
      <top/>
      <bottom style="thin">
        <color theme="0"/>
      </bottom>
      <diagonal/>
    </border>
    <border>
      <left/>
      <right/>
      <top style="thin">
        <color indexed="64"/>
      </top>
      <bottom style="thin">
        <color indexed="64"/>
      </bottom>
      <diagonal/>
    </border>
    <border>
      <left/>
      <right/>
      <top style="thin">
        <color indexed="64"/>
      </top>
      <bottom/>
      <diagonal/>
    </border>
    <border>
      <left/>
      <right style="thin">
        <color theme="0"/>
      </right>
      <top/>
      <bottom style="thin">
        <color theme="0"/>
      </bottom>
      <diagonal/>
    </border>
    <border>
      <left style="thin">
        <color theme="0"/>
      </left>
      <right/>
      <top/>
      <bottom style="thin">
        <color theme="0"/>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s>
  <cellStyleXfs count="4">
    <xf numFmtId="0" fontId="0" fillId="0" borderId="0"/>
    <xf numFmtId="0" fontId="2" fillId="0" borderId="0" applyNumberFormat="0" applyFill="0" applyBorder="0" applyAlignment="0" applyProtection="0"/>
    <xf numFmtId="0" fontId="4" fillId="0" borderId="0"/>
    <xf numFmtId="0" fontId="2" fillId="0" borderId="0" applyNumberFormat="0" applyFill="0" applyBorder="0" applyAlignment="0" applyProtection="0"/>
  </cellStyleXfs>
  <cellXfs count="145">
    <xf numFmtId="0" fontId="0" fillId="0" borderId="0" xfId="0"/>
    <xf numFmtId="0" fontId="0" fillId="0" borderId="0" xfId="0" applyProtection="1">
      <protection locked="0"/>
    </xf>
    <xf numFmtId="0" fontId="1" fillId="0" borderId="0" xfId="0" applyFont="1" applyProtection="1">
      <protection locked="0"/>
    </xf>
    <xf numFmtId="0" fontId="6" fillId="0" borderId="2" xfId="0" applyFont="1" applyBorder="1" applyAlignment="1" applyProtection="1">
      <alignment horizontal="center" vertical="top" wrapText="1"/>
      <protection locked="0"/>
    </xf>
    <xf numFmtId="0" fontId="6" fillId="0" borderId="1" xfId="0" applyFont="1" applyBorder="1" applyAlignment="1" applyProtection="1">
      <alignment horizontal="center" vertical="top" wrapText="1"/>
      <protection locked="0"/>
    </xf>
    <xf numFmtId="0" fontId="6" fillId="0" borderId="1" xfId="0" applyFont="1" applyBorder="1" applyAlignment="1" applyProtection="1">
      <alignment horizontal="left" vertical="top" wrapText="1"/>
      <protection locked="0"/>
    </xf>
    <xf numFmtId="0" fontId="6" fillId="0" borderId="3" xfId="0" applyFont="1" applyBorder="1" applyAlignment="1" applyProtection="1">
      <alignment horizontal="center" vertical="top" wrapText="1"/>
      <protection locked="0"/>
    </xf>
    <xf numFmtId="0" fontId="6" fillId="0" borderId="6" xfId="0" applyFont="1" applyBorder="1" applyAlignment="1" applyProtection="1">
      <alignment horizontal="center" vertical="top" wrapText="1"/>
      <protection locked="0"/>
    </xf>
    <xf numFmtId="0" fontId="6" fillId="0" borderId="4" xfId="0" applyFont="1" applyBorder="1" applyAlignment="1" applyProtection="1">
      <alignment horizontal="center" vertical="top" wrapText="1"/>
      <protection locked="0"/>
    </xf>
    <xf numFmtId="0" fontId="6" fillId="0" borderId="4" xfId="0" applyFont="1" applyBorder="1" applyAlignment="1" applyProtection="1">
      <alignment horizontal="left" vertical="top" wrapText="1"/>
      <protection locked="0"/>
    </xf>
    <xf numFmtId="0" fontId="6" fillId="0" borderId="5" xfId="0" applyFont="1" applyBorder="1" applyAlignment="1" applyProtection="1">
      <alignment horizontal="center" vertical="top" wrapText="1"/>
      <protection locked="0"/>
    </xf>
    <xf numFmtId="0" fontId="7" fillId="0" borderId="12" xfId="0" applyFont="1" applyBorder="1" applyAlignment="1" applyProtection="1">
      <alignment horizontal="center" vertical="top" wrapText="1"/>
      <protection locked="0"/>
    </xf>
    <xf numFmtId="0" fontId="7" fillId="0" borderId="8" xfId="0" applyFont="1" applyBorder="1" applyAlignment="1" applyProtection="1">
      <alignment horizontal="center" vertical="top" wrapText="1"/>
      <protection locked="0"/>
    </xf>
    <xf numFmtId="0" fontId="7" fillId="0" borderId="13" xfId="0" applyFont="1" applyBorder="1" applyAlignment="1" applyProtection="1">
      <alignment horizontal="center" vertical="top" wrapText="1"/>
      <protection locked="0"/>
    </xf>
    <xf numFmtId="0" fontId="10" fillId="0" borderId="0" xfId="0" applyFont="1" applyAlignment="1" applyProtection="1">
      <alignment horizontal="center" vertical="center"/>
      <protection locked="0"/>
    </xf>
    <xf numFmtId="0" fontId="10" fillId="0" borderId="0" xfId="0" applyFont="1" applyProtection="1">
      <protection locked="0"/>
    </xf>
    <xf numFmtId="0" fontId="9" fillId="0" borderId="0" xfId="0" applyFont="1"/>
    <xf numFmtId="0" fontId="7" fillId="0" borderId="7" xfId="0" applyFont="1" applyBorder="1" applyAlignment="1" applyProtection="1">
      <alignment horizontal="center" vertical="top" wrapText="1"/>
      <protection locked="0"/>
    </xf>
    <xf numFmtId="0" fontId="6" fillId="0" borderId="2" xfId="0" applyFont="1" applyBorder="1" applyAlignment="1" applyProtection="1">
      <alignment horizontal="left" vertical="top" wrapText="1"/>
      <protection locked="0"/>
    </xf>
    <xf numFmtId="0" fontId="5" fillId="0" borderId="2" xfId="0" applyFont="1" applyBorder="1" applyAlignment="1" applyProtection="1">
      <alignment horizontal="left"/>
      <protection locked="0"/>
    </xf>
    <xf numFmtId="0" fontId="5" fillId="0" borderId="2" xfId="0" applyFont="1" applyBorder="1" applyAlignment="1" applyProtection="1">
      <alignment horizontal="center"/>
      <protection locked="0"/>
    </xf>
    <xf numFmtId="0" fontId="5" fillId="0" borderId="1" xfId="0" applyFont="1" applyBorder="1" applyAlignment="1" applyProtection="1">
      <alignment horizontal="center"/>
      <protection locked="0"/>
    </xf>
    <xf numFmtId="0" fontId="5" fillId="0" borderId="6" xfId="0" applyFont="1" applyBorder="1" applyAlignment="1" applyProtection="1">
      <alignment horizontal="left"/>
      <protection locked="0"/>
    </xf>
    <xf numFmtId="0" fontId="5" fillId="0" borderId="6" xfId="0" applyFont="1" applyBorder="1" applyAlignment="1" applyProtection="1">
      <alignment horizontal="center"/>
      <protection locked="0"/>
    </xf>
    <xf numFmtId="0" fontId="5" fillId="0" borderId="4" xfId="0" applyFont="1" applyBorder="1" applyAlignment="1" applyProtection="1">
      <alignment horizontal="center"/>
      <protection locked="0"/>
    </xf>
    <xf numFmtId="0" fontId="5" fillId="0" borderId="2" xfId="0" applyFont="1" applyBorder="1" applyProtection="1">
      <protection locked="0"/>
    </xf>
    <xf numFmtId="0" fontId="5" fillId="0" borderId="6" xfId="0" applyFont="1" applyBorder="1" applyProtection="1">
      <protection locked="0"/>
    </xf>
    <xf numFmtId="0" fontId="8" fillId="2" borderId="12" xfId="0" applyFont="1" applyFill="1" applyBorder="1" applyAlignment="1" applyProtection="1">
      <alignment horizontal="left" vertical="top"/>
      <protection locked="0"/>
    </xf>
    <xf numFmtId="0" fontId="8" fillId="2" borderId="13" xfId="0" applyFont="1" applyFill="1" applyBorder="1" applyAlignment="1" applyProtection="1">
      <alignment horizontal="left" vertical="top"/>
      <protection locked="0"/>
    </xf>
    <xf numFmtId="0" fontId="5" fillId="0" borderId="3" xfId="0" applyFont="1" applyBorder="1" applyProtection="1">
      <protection locked="0"/>
    </xf>
    <xf numFmtId="0" fontId="5" fillId="0" borderId="5" xfId="0" applyFont="1" applyBorder="1" applyProtection="1">
      <protection locked="0"/>
    </xf>
    <xf numFmtId="0" fontId="8" fillId="0" borderId="8" xfId="0" applyFont="1" applyBorder="1" applyAlignment="1" applyProtection="1">
      <alignment horizontal="center" vertical="top" wrapText="1"/>
      <protection locked="0"/>
    </xf>
    <xf numFmtId="0" fontId="6" fillId="0" borderId="6" xfId="0" applyFont="1" applyBorder="1" applyAlignment="1" applyProtection="1">
      <alignment horizontal="left" vertical="top" wrapText="1"/>
      <protection locked="0"/>
    </xf>
    <xf numFmtId="0" fontId="8" fillId="0" borderId="12" xfId="0" applyFont="1" applyBorder="1" applyAlignment="1" applyProtection="1">
      <alignment horizontal="center" vertical="top" wrapText="1"/>
      <protection locked="0"/>
    </xf>
    <xf numFmtId="0" fontId="8" fillId="0" borderId="13" xfId="0" applyFont="1" applyBorder="1" applyAlignment="1" applyProtection="1">
      <alignment horizontal="center" vertical="top" wrapText="1"/>
      <protection locked="0"/>
    </xf>
    <xf numFmtId="0" fontId="8" fillId="2" borderId="12" xfId="0" applyFont="1" applyFill="1" applyBorder="1" applyAlignment="1" applyProtection="1">
      <alignment horizontal="left" vertical="top" wrapText="1"/>
      <protection locked="0"/>
    </xf>
    <xf numFmtId="0" fontId="8" fillId="2" borderId="8" xfId="0" applyFont="1" applyFill="1" applyBorder="1" applyAlignment="1" applyProtection="1">
      <alignment horizontal="left" vertical="top" wrapText="1"/>
      <protection locked="0"/>
    </xf>
    <xf numFmtId="0" fontId="8" fillId="0" borderId="9" xfId="0" applyFont="1" applyBorder="1" applyAlignment="1" applyProtection="1">
      <alignment horizontal="left" vertical="top" wrapText="1"/>
      <protection locked="0"/>
    </xf>
    <xf numFmtId="0" fontId="10" fillId="0" borderId="0" xfId="0" applyFont="1"/>
    <xf numFmtId="0" fontId="6" fillId="0" borderId="0" xfId="0" applyFont="1" applyProtection="1">
      <protection locked="0"/>
    </xf>
    <xf numFmtId="0" fontId="11" fillId="0" borderId="0" xfId="0" applyFont="1" applyProtection="1">
      <protection locked="0"/>
    </xf>
    <xf numFmtId="0" fontId="8" fillId="0" borderId="1" xfId="0" applyFont="1" applyBorder="1" applyAlignment="1" applyProtection="1">
      <alignment horizontal="center" vertical="center" wrapText="1"/>
      <protection locked="0"/>
    </xf>
    <xf numFmtId="0" fontId="8" fillId="0" borderId="1" xfId="0" applyFont="1" applyBorder="1" applyAlignment="1" applyProtection="1">
      <alignment horizontal="left" vertical="center" wrapText="1"/>
      <protection locked="0"/>
    </xf>
    <xf numFmtId="0" fontId="8" fillId="3" borderId="1" xfId="0" applyFont="1" applyFill="1" applyBorder="1" applyAlignment="1" applyProtection="1">
      <alignment horizontal="center" vertical="center"/>
      <protection locked="0"/>
    </xf>
    <xf numFmtId="49" fontId="8" fillId="3" borderId="1" xfId="0" applyNumberFormat="1" applyFont="1" applyFill="1" applyBorder="1" applyAlignment="1" applyProtection="1">
      <alignment horizontal="left" vertical="center"/>
      <protection locked="0"/>
    </xf>
    <xf numFmtId="49" fontId="8" fillId="3" borderId="1" xfId="0" applyNumberFormat="1" applyFont="1" applyFill="1" applyBorder="1" applyAlignment="1" applyProtection="1">
      <alignment horizontal="left" vertical="center" wrapText="1"/>
      <protection locked="0"/>
    </xf>
    <xf numFmtId="0" fontId="5" fillId="0" borderId="1" xfId="0" applyFont="1" applyBorder="1" applyAlignment="1" applyProtection="1">
      <alignment horizontal="left" vertical="center" wrapText="1"/>
      <protection locked="0"/>
    </xf>
    <xf numFmtId="49" fontId="5" fillId="0" borderId="2" xfId="0" applyNumberFormat="1" applyFont="1" applyBorder="1" applyAlignment="1" applyProtection="1">
      <alignment horizontal="left"/>
      <protection locked="0"/>
    </xf>
    <xf numFmtId="0" fontId="5" fillId="0" borderId="1" xfId="0" applyFont="1" applyBorder="1" applyProtection="1">
      <protection locked="0"/>
    </xf>
    <xf numFmtId="0" fontId="5" fillId="0" borderId="0" xfId="0" applyFont="1" applyAlignment="1" applyProtection="1">
      <alignment wrapText="1"/>
      <protection locked="0"/>
    </xf>
    <xf numFmtId="0" fontId="5" fillId="0" borderId="1" xfId="0" applyFont="1" applyBorder="1" applyAlignment="1" applyProtection="1">
      <alignment wrapText="1"/>
      <protection locked="0"/>
    </xf>
    <xf numFmtId="0" fontId="5" fillId="0" borderId="4" xfId="0" applyFont="1" applyBorder="1" applyAlignment="1" applyProtection="1">
      <alignment wrapText="1"/>
      <protection locked="0"/>
    </xf>
    <xf numFmtId="0" fontId="8" fillId="0" borderId="12" xfId="0" applyFont="1" applyBorder="1" applyAlignment="1" applyProtection="1">
      <alignment horizontal="center" wrapText="1"/>
      <protection locked="0"/>
    </xf>
    <xf numFmtId="0" fontId="8" fillId="0" borderId="8" xfId="0" applyFont="1" applyBorder="1" applyAlignment="1" applyProtection="1">
      <alignment horizontal="center" wrapText="1"/>
      <protection locked="0"/>
    </xf>
    <xf numFmtId="0" fontId="8" fillId="4" borderId="8" xfId="0" applyFont="1" applyFill="1" applyBorder="1" applyAlignment="1" applyProtection="1">
      <alignment horizontal="center" wrapText="1"/>
      <protection locked="0"/>
    </xf>
    <xf numFmtId="0" fontId="8" fillId="2" borderId="8" xfId="0" applyFont="1" applyFill="1" applyBorder="1" applyAlignment="1" applyProtection="1">
      <alignment horizontal="center" wrapText="1"/>
      <protection locked="0"/>
    </xf>
    <xf numFmtId="0" fontId="8" fillId="0" borderId="13" xfId="0" applyFont="1" applyBorder="1" applyAlignment="1" applyProtection="1">
      <alignment horizontal="center" wrapText="1"/>
      <protection locked="0"/>
    </xf>
    <xf numFmtId="0" fontId="8" fillId="0" borderId="0" xfId="0" applyFont="1" applyProtection="1">
      <protection locked="0"/>
    </xf>
    <xf numFmtId="0" fontId="13" fillId="0" borderId="0" xfId="0" applyFont="1" applyProtection="1">
      <protection locked="0"/>
    </xf>
    <xf numFmtId="0" fontId="9" fillId="0" borderId="0" xfId="0" applyFont="1" applyProtection="1">
      <protection locked="0"/>
    </xf>
    <xf numFmtId="0" fontId="13" fillId="0" borderId="0" xfId="0" applyFont="1" applyAlignment="1" applyProtection="1">
      <alignment wrapText="1"/>
      <protection locked="0"/>
    </xf>
    <xf numFmtId="0" fontId="10" fillId="0" borderId="0" xfId="0" applyFont="1" applyAlignment="1">
      <alignment vertical="center"/>
    </xf>
    <xf numFmtId="0" fontId="10" fillId="0" borderId="0" xfId="0" applyFont="1" applyAlignment="1">
      <alignment horizontal="center" vertical="center"/>
    </xf>
    <xf numFmtId="0" fontId="13" fillId="0" borderId="0" xfId="0" applyFont="1" applyAlignment="1" applyProtection="1">
      <alignment horizontal="center" vertical="center"/>
      <protection locked="0"/>
    </xf>
    <xf numFmtId="0" fontId="13" fillId="0" borderId="0" xfId="0" applyFont="1" applyAlignment="1" applyProtection="1">
      <alignment vertical="center"/>
      <protection locked="0"/>
    </xf>
    <xf numFmtId="0" fontId="9" fillId="0" borderId="0" xfId="0" applyFont="1" applyAlignment="1">
      <alignment wrapText="1"/>
    </xf>
    <xf numFmtId="0" fontId="10" fillId="0" borderId="0" xfId="0" applyFont="1" applyAlignment="1" applyProtection="1">
      <alignment horizontal="left" vertical="center"/>
      <protection locked="0"/>
    </xf>
    <xf numFmtId="0" fontId="10" fillId="0" borderId="0" xfId="0" applyFont="1" applyAlignment="1">
      <alignment horizontal="left" vertical="center"/>
    </xf>
    <xf numFmtId="0" fontId="8" fillId="0" borderId="8" xfId="0" applyFont="1" applyBorder="1" applyAlignment="1" applyProtection="1">
      <alignment horizontal="center" vertical="center" wrapText="1"/>
      <protection locked="0"/>
    </xf>
    <xf numFmtId="0" fontId="16" fillId="0" borderId="1" xfId="0" applyFont="1" applyBorder="1"/>
    <xf numFmtId="0" fontId="16" fillId="0" borderId="1" xfId="0" applyFont="1" applyBorder="1" applyAlignment="1">
      <alignment wrapText="1"/>
    </xf>
    <xf numFmtId="165" fontId="6" fillId="0" borderId="2" xfId="0" applyNumberFormat="1" applyFont="1" applyBorder="1" applyAlignment="1" applyProtection="1">
      <alignment horizontal="center" vertical="top" wrapText="1"/>
      <protection locked="0"/>
    </xf>
    <xf numFmtId="0" fontId="6" fillId="0" borderId="0" xfId="0" applyFont="1"/>
    <xf numFmtId="165" fontId="17" fillId="2" borderId="3" xfId="0" applyNumberFormat="1" applyFont="1" applyFill="1" applyBorder="1" applyAlignment="1">
      <alignment horizontal="center" vertical="top" wrapText="1"/>
    </xf>
    <xf numFmtId="0" fontId="5" fillId="0" borderId="3" xfId="0" applyFont="1" applyBorder="1" applyAlignment="1" applyProtection="1">
      <alignment horizontal="center" vertical="top" wrapText="1"/>
      <protection locked="0"/>
    </xf>
    <xf numFmtId="165" fontId="18" fillId="2" borderId="3" xfId="0" applyNumberFormat="1" applyFont="1" applyFill="1" applyBorder="1" applyAlignment="1">
      <alignment horizontal="center" vertical="top" wrapText="1"/>
    </xf>
    <xf numFmtId="0" fontId="5" fillId="0" borderId="2" xfId="0" applyFont="1" applyBorder="1" applyAlignment="1" applyProtection="1">
      <alignment horizontal="left" vertical="center" wrapText="1"/>
      <protection locked="0"/>
    </xf>
    <xf numFmtId="0" fontId="5" fillId="0" borderId="0" xfId="0" applyFont="1" applyAlignment="1" applyProtection="1">
      <alignment horizontal="left" vertical="center" wrapText="1"/>
      <protection locked="0"/>
    </xf>
    <xf numFmtId="0" fontId="5" fillId="0" borderId="1" xfId="0" applyFont="1" applyBorder="1" applyAlignment="1" applyProtection="1">
      <alignment horizontal="left" vertical="center" wrapText="1" shrinkToFit="1"/>
      <protection locked="0"/>
    </xf>
    <xf numFmtId="0" fontId="5" fillId="0" borderId="0" xfId="0" applyFont="1" applyAlignment="1">
      <alignment horizontal="left" vertical="center"/>
    </xf>
    <xf numFmtId="0" fontId="19" fillId="0" borderId="0" xfId="0" applyFont="1"/>
    <xf numFmtId="0" fontId="13" fillId="0" borderId="0" xfId="0" applyFont="1" applyAlignment="1">
      <alignment horizontal="left" vertical="center"/>
    </xf>
    <xf numFmtId="165" fontId="6" fillId="0" borderId="2" xfId="0" applyNumberFormat="1" applyFont="1" applyBorder="1" applyAlignment="1" applyProtection="1">
      <alignment horizontal="center" vertical="top"/>
      <protection locked="0"/>
    </xf>
    <xf numFmtId="0" fontId="6" fillId="0" borderId="1" xfId="0" applyFont="1" applyBorder="1" applyAlignment="1" applyProtection="1">
      <alignment horizontal="center" vertical="top"/>
      <protection locked="0"/>
    </xf>
    <xf numFmtId="0" fontId="6" fillId="0" borderId="2" xfId="0" applyFont="1" applyBorder="1" applyAlignment="1" applyProtection="1">
      <alignment horizontal="left" vertical="top"/>
      <protection locked="0"/>
    </xf>
    <xf numFmtId="0" fontId="6" fillId="0" borderId="1" xfId="0" applyFont="1" applyBorder="1" applyAlignment="1" applyProtection="1">
      <alignment horizontal="left" vertical="top"/>
      <protection locked="0"/>
    </xf>
    <xf numFmtId="0" fontId="5" fillId="0" borderId="3" xfId="0" applyFont="1" applyBorder="1" applyAlignment="1" applyProtection="1">
      <alignment horizontal="center" vertical="top"/>
      <protection locked="0"/>
    </xf>
    <xf numFmtId="0" fontId="8" fillId="0" borderId="12" xfId="0" applyFont="1" applyBorder="1" applyAlignment="1" applyProtection="1">
      <alignment horizontal="center" vertical="center" wrapText="1"/>
      <protection locked="0"/>
    </xf>
    <xf numFmtId="0" fontId="6" fillId="0" borderId="0" xfId="0" applyFont="1" applyAlignment="1" applyProtection="1">
      <alignment horizontal="left" vertical="center"/>
      <protection locked="0"/>
    </xf>
    <xf numFmtId="0" fontId="13" fillId="0" borderId="0" xfId="0" applyFont="1" applyAlignment="1" applyProtection="1">
      <alignment horizontal="left" vertical="center"/>
      <protection locked="0"/>
    </xf>
    <xf numFmtId="0" fontId="5" fillId="0" borderId="0" xfId="0" applyFont="1" applyAlignment="1" applyProtection="1">
      <alignment horizontal="left" vertical="center"/>
      <protection locked="0"/>
    </xf>
    <xf numFmtId="0" fontId="8" fillId="2" borderId="1" xfId="0" applyFont="1" applyFill="1" applyBorder="1" applyAlignment="1" applyProtection="1">
      <alignment horizontal="center" vertical="top" wrapText="1"/>
      <protection locked="0"/>
    </xf>
    <xf numFmtId="0" fontId="6" fillId="0" borderId="1" xfId="0" applyFont="1" applyBorder="1" applyProtection="1">
      <protection locked="0"/>
    </xf>
    <xf numFmtId="0" fontId="6" fillId="0" borderId="1" xfId="0" applyFont="1" applyBorder="1"/>
    <xf numFmtId="0" fontId="0" fillId="5" borderId="0" xfId="0" applyFill="1" applyProtection="1">
      <protection locked="0"/>
    </xf>
    <xf numFmtId="0" fontId="5" fillId="0" borderId="1" xfId="0" applyFont="1" applyBorder="1" applyAlignment="1" applyProtection="1">
      <alignment horizontal="center" vertical="center"/>
      <protection locked="0"/>
    </xf>
    <xf numFmtId="17" fontId="5" fillId="0" borderId="1" xfId="0" applyNumberFormat="1" applyFont="1" applyBorder="1" applyAlignment="1" applyProtection="1">
      <alignment vertical="center"/>
      <protection locked="0"/>
    </xf>
    <xf numFmtId="164" fontId="5" fillId="0" borderId="1" xfId="0" applyNumberFormat="1" applyFont="1" applyBorder="1" applyAlignment="1" applyProtection="1">
      <alignment horizontal="center" vertical="center"/>
      <protection locked="0"/>
    </xf>
    <xf numFmtId="0" fontId="5" fillId="0" borderId="1" xfId="0" applyFont="1" applyBorder="1" applyAlignment="1" applyProtection="1">
      <alignment vertical="center" wrapText="1"/>
      <protection locked="0"/>
    </xf>
    <xf numFmtId="17" fontId="5" fillId="0" borderId="1" xfId="0" applyNumberFormat="1" applyFont="1" applyBorder="1" applyAlignment="1" applyProtection="1">
      <alignment vertical="center" wrapText="1"/>
      <protection locked="0"/>
    </xf>
    <xf numFmtId="0" fontId="5" fillId="0" borderId="1" xfId="0" applyFont="1" applyBorder="1" applyAlignment="1" applyProtection="1">
      <alignment vertical="center"/>
      <protection locked="0"/>
    </xf>
    <xf numFmtId="0" fontId="11" fillId="0" borderId="1" xfId="0" applyFont="1" applyBorder="1" applyAlignment="1" applyProtection="1">
      <alignment horizontal="center" vertical="center"/>
      <protection locked="0"/>
    </xf>
    <xf numFmtId="0" fontId="11" fillId="0" borderId="1" xfId="0" applyFont="1" applyBorder="1" applyAlignment="1" applyProtection="1">
      <alignment vertical="center"/>
      <protection locked="0"/>
    </xf>
    <xf numFmtId="0" fontId="5" fillId="0" borderId="14" xfId="0" applyFont="1" applyBorder="1" applyAlignment="1" applyProtection="1">
      <alignment vertical="center" wrapText="1"/>
      <protection locked="0"/>
    </xf>
    <xf numFmtId="0" fontId="5" fillId="0" borderId="15" xfId="0" applyFont="1" applyBorder="1" applyAlignment="1" applyProtection="1">
      <alignment vertical="center" wrapText="1"/>
      <protection locked="0"/>
    </xf>
    <xf numFmtId="0" fontId="20" fillId="0" borderId="14" xfId="0" applyFont="1" applyBorder="1" applyAlignment="1" applyProtection="1">
      <alignment vertical="center" wrapText="1"/>
      <protection locked="0"/>
    </xf>
    <xf numFmtId="0" fontId="11" fillId="0" borderId="4" xfId="0" applyFont="1" applyBorder="1" applyAlignment="1" applyProtection="1">
      <alignment horizontal="center" vertical="center"/>
      <protection locked="0"/>
    </xf>
    <xf numFmtId="164" fontId="5" fillId="0" borderId="4" xfId="0" applyNumberFormat="1" applyFont="1" applyBorder="1" applyAlignment="1" applyProtection="1">
      <alignment horizontal="center" vertical="center"/>
      <protection locked="0"/>
    </xf>
    <xf numFmtId="0" fontId="21" fillId="0" borderId="14" xfId="0" applyFont="1" applyBorder="1" applyAlignment="1" applyProtection="1">
      <alignment horizontal="center" vertical="center"/>
      <protection locked="0"/>
    </xf>
    <xf numFmtId="164" fontId="20" fillId="0" borderId="14" xfId="0" applyNumberFormat="1" applyFont="1" applyBorder="1" applyAlignment="1" applyProtection="1">
      <alignment horizontal="center" vertical="center"/>
      <protection locked="0"/>
    </xf>
    <xf numFmtId="0" fontId="6" fillId="0" borderId="14" xfId="0" applyFont="1" applyBorder="1" applyAlignment="1" applyProtection="1">
      <alignment horizontal="center" vertical="center"/>
      <protection locked="0"/>
    </xf>
    <xf numFmtId="17" fontId="6" fillId="0" borderId="14" xfId="0" applyNumberFormat="1" applyFont="1" applyBorder="1" applyAlignment="1" applyProtection="1">
      <alignment vertical="center"/>
      <protection locked="0"/>
    </xf>
    <xf numFmtId="0" fontId="6" fillId="0" borderId="14" xfId="0" applyFont="1" applyBorder="1" applyAlignment="1" applyProtection="1">
      <alignment vertical="center" wrapText="1"/>
      <protection locked="0"/>
    </xf>
    <xf numFmtId="0" fontId="22" fillId="0" borderId="1" xfId="0" applyFont="1" applyBorder="1" applyAlignment="1" applyProtection="1">
      <alignment vertical="center"/>
      <protection locked="0"/>
    </xf>
    <xf numFmtId="0" fontId="5" fillId="0" borderId="2" xfId="0" applyFont="1" applyBorder="1" applyAlignment="1" applyProtection="1">
      <alignment horizontal="left" vertical="top" wrapText="1" shrinkToFit="1"/>
      <protection locked="0"/>
    </xf>
    <xf numFmtId="0" fontId="5" fillId="0" borderId="2" xfId="0" applyFont="1" applyBorder="1" applyAlignment="1" applyProtection="1">
      <alignment horizontal="left" vertical="top" wrapText="1"/>
      <protection locked="0"/>
    </xf>
    <xf numFmtId="0" fontId="5" fillId="0" borderId="1" xfId="0" applyFont="1" applyBorder="1" applyAlignment="1" applyProtection="1">
      <alignment horizontal="left" vertical="top" wrapText="1"/>
      <protection locked="0"/>
    </xf>
    <xf numFmtId="1" fontId="5" fillId="0" borderId="1" xfId="0" applyNumberFormat="1" applyFont="1" applyBorder="1" applyAlignment="1" applyProtection="1">
      <alignment horizontal="left" vertical="top" wrapText="1" shrinkToFit="1"/>
      <protection locked="0"/>
    </xf>
    <xf numFmtId="1" fontId="5" fillId="0" borderId="3" xfId="0" applyNumberFormat="1" applyFont="1" applyBorder="1" applyAlignment="1" applyProtection="1">
      <alignment horizontal="left" vertical="top" wrapText="1"/>
      <protection locked="0"/>
    </xf>
    <xf numFmtId="0" fontId="5" fillId="0" borderId="4" xfId="0" applyFont="1" applyBorder="1" applyAlignment="1" applyProtection="1">
      <alignment horizontal="left" vertical="top" wrapText="1"/>
      <protection locked="0"/>
    </xf>
    <xf numFmtId="1" fontId="5" fillId="0" borderId="4" xfId="0" applyNumberFormat="1" applyFont="1" applyBorder="1" applyAlignment="1" applyProtection="1">
      <alignment horizontal="left" vertical="top" wrapText="1" shrinkToFit="1"/>
      <protection locked="0"/>
    </xf>
    <xf numFmtId="1" fontId="5" fillId="0" borderId="4" xfId="0" applyNumberFormat="1" applyFont="1" applyBorder="1" applyAlignment="1" applyProtection="1">
      <alignment horizontal="left" vertical="top" wrapText="1"/>
      <protection locked="0"/>
    </xf>
    <xf numFmtId="0" fontId="5" fillId="0" borderId="1" xfId="0" applyFont="1" applyBorder="1" applyAlignment="1" applyProtection="1">
      <alignment horizontal="left" vertical="top" wrapText="1" shrinkToFit="1"/>
      <protection locked="0"/>
    </xf>
    <xf numFmtId="1" fontId="5" fillId="0" borderId="1" xfId="0" applyNumberFormat="1" applyFont="1" applyBorder="1" applyAlignment="1" applyProtection="1">
      <alignment horizontal="left" vertical="top" wrapText="1"/>
      <protection locked="0"/>
    </xf>
    <xf numFmtId="1" fontId="5" fillId="0" borderId="2" xfId="0" applyNumberFormat="1" applyFont="1" applyBorder="1" applyAlignment="1" applyProtection="1">
      <alignment horizontal="left" vertical="top" wrapText="1" shrinkToFit="1"/>
      <protection locked="0"/>
    </xf>
    <xf numFmtId="0" fontId="5" fillId="0" borderId="3" xfId="0" applyFont="1" applyBorder="1" applyAlignment="1" applyProtection="1">
      <alignment horizontal="left" vertical="top" wrapText="1"/>
      <protection locked="0"/>
    </xf>
    <xf numFmtId="0" fontId="5" fillId="0" borderId="10" xfId="0" applyFont="1" applyBorder="1" applyAlignment="1" applyProtection="1">
      <alignment horizontal="left" vertical="top" wrapText="1"/>
      <protection locked="0"/>
    </xf>
    <xf numFmtId="0" fontId="5" fillId="0" borderId="6" xfId="0" applyFont="1" applyBorder="1" applyAlignment="1" applyProtection="1">
      <alignment horizontal="left" vertical="top" wrapText="1" shrinkToFit="1"/>
      <protection locked="0"/>
    </xf>
    <xf numFmtId="0" fontId="5" fillId="0" borderId="6" xfId="0" applyFont="1" applyBorder="1" applyAlignment="1" applyProtection="1">
      <alignment horizontal="left" vertical="top" wrapText="1"/>
      <protection locked="0"/>
    </xf>
    <xf numFmtId="0" fontId="5" fillId="0" borderId="0" xfId="0" applyFont="1" applyAlignment="1" applyProtection="1">
      <alignment horizontal="left" vertical="top" wrapText="1"/>
      <protection locked="0"/>
    </xf>
    <xf numFmtId="0" fontId="5" fillId="0" borderId="11" xfId="0" applyFont="1" applyBorder="1" applyAlignment="1" applyProtection="1">
      <alignment horizontal="left" vertical="top" wrapText="1"/>
      <protection locked="0"/>
    </xf>
    <xf numFmtId="1" fontId="5" fillId="0" borderId="6" xfId="0" applyNumberFormat="1" applyFont="1" applyBorder="1" applyAlignment="1" applyProtection="1">
      <alignment horizontal="left" vertical="top" wrapText="1"/>
      <protection locked="0"/>
    </xf>
    <xf numFmtId="1" fontId="5" fillId="0" borderId="5" xfId="0" applyNumberFormat="1" applyFont="1" applyBorder="1" applyAlignment="1" applyProtection="1">
      <alignment horizontal="left" vertical="top" wrapText="1"/>
      <protection locked="0"/>
    </xf>
    <xf numFmtId="1" fontId="5" fillId="0" borderId="6" xfId="0" applyNumberFormat="1" applyFont="1" applyBorder="1" applyAlignment="1" applyProtection="1">
      <alignment horizontal="left" vertical="top" wrapText="1" shrinkToFit="1"/>
      <protection locked="0"/>
    </xf>
    <xf numFmtId="0" fontId="5" fillId="0" borderId="4" xfId="0" applyFont="1" applyBorder="1" applyAlignment="1" applyProtection="1">
      <alignment horizontal="left" vertical="top" wrapText="1" shrinkToFit="1"/>
      <protection locked="0"/>
    </xf>
    <xf numFmtId="0" fontId="5" fillId="0" borderId="4" xfId="0" applyFont="1" applyBorder="1" applyAlignment="1" applyProtection="1">
      <alignment vertical="top" wrapText="1"/>
      <protection locked="0"/>
    </xf>
    <xf numFmtId="0" fontId="23" fillId="0" borderId="1" xfId="3" applyFont="1" applyFill="1" applyBorder="1" applyAlignment="1" applyProtection="1">
      <alignment horizontal="left" vertical="top" wrapText="1"/>
      <protection locked="0"/>
    </xf>
    <xf numFmtId="0" fontId="6" fillId="0" borderId="3" xfId="0" applyFont="1" applyBorder="1" applyAlignment="1" applyProtection="1">
      <alignment horizontal="left" vertical="top" wrapText="1"/>
      <protection locked="0"/>
    </xf>
    <xf numFmtId="0" fontId="6" fillId="0" borderId="5" xfId="0" applyFont="1" applyBorder="1" applyAlignment="1" applyProtection="1">
      <alignment horizontal="left" vertical="top" wrapText="1"/>
      <protection locked="0"/>
    </xf>
    <xf numFmtId="0" fontId="5" fillId="0" borderId="5" xfId="0" applyFont="1" applyBorder="1" applyAlignment="1" applyProtection="1">
      <alignment horizontal="left" vertical="top" wrapText="1"/>
      <protection locked="0"/>
    </xf>
    <xf numFmtId="0" fontId="12" fillId="0" borderId="0" xfId="0" applyFont="1" applyAlignment="1" applyProtection="1">
      <alignment horizontal="left"/>
      <protection locked="0"/>
    </xf>
    <xf numFmtId="0" fontId="5" fillId="0" borderId="0" xfId="0" applyFont="1" applyAlignment="1" applyProtection="1">
      <alignment horizontal="center" vertical="top" wrapText="1"/>
      <protection locked="0"/>
    </xf>
    <xf numFmtId="0" fontId="5" fillId="0" borderId="0" xfId="0" applyFont="1" applyAlignment="1" applyProtection="1">
      <alignment horizontal="center" vertical="top"/>
      <protection locked="0"/>
    </xf>
    <xf numFmtId="0" fontId="5" fillId="0" borderId="0" xfId="0" applyFont="1" applyAlignment="1" applyProtection="1">
      <alignment horizontal="center" vertical="center" wrapText="1"/>
      <protection locked="0"/>
    </xf>
    <xf numFmtId="0" fontId="5" fillId="0" borderId="0" xfId="0" applyFont="1" applyAlignment="1" applyProtection="1">
      <alignment horizontal="center" vertical="center"/>
      <protection locked="0"/>
    </xf>
  </cellXfs>
  <cellStyles count="4">
    <cellStyle name="Hyperlink" xfId="3" builtinId="8"/>
    <cellStyle name="Hyperlink 2" xfId="1" xr:uid="{BC19ABBA-CCC7-4B0F-92E6-9B61E3D99248}"/>
    <cellStyle name="Normal" xfId="0" builtinId="0"/>
    <cellStyle name="Normal 2" xfId="2" xr:uid="{38FFCE00-2202-4789-A000-CEBC730F198A}"/>
  </cellStyles>
  <dxfs count="141">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right style="thin">
          <color auto="1"/>
        </right>
        <top style="thin">
          <color auto="1"/>
        </top>
        <bottom style="thin">
          <color auto="1"/>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general" vertical="bottom"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border diagonalUp="0" diagonalDown="0">
        <left style="thin">
          <color auto="1"/>
        </left>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bottom" textRotation="0" wrapText="0" indent="0" justifyLastLine="0" shrinkToFit="0" readingOrder="0"/>
      <border diagonalUp="0" diagonalDown="0">
        <left/>
        <right style="thin">
          <color auto="1"/>
        </right>
        <top style="thin">
          <color auto="1"/>
        </top>
        <bottom style="thin">
          <color auto="1"/>
        </bottom>
      </border>
      <protection locked="0" hidden="0"/>
    </dxf>
    <dxf>
      <border outline="0">
        <top style="thin">
          <color auto="1"/>
        </top>
      </border>
    </dxf>
    <dxf>
      <border diagonalUp="0" diagonalDown="0">
        <left style="thin">
          <color theme="0"/>
        </left>
        <right style="thin">
          <color theme="0"/>
        </right>
        <top style="thin">
          <color theme="0"/>
        </top>
        <bottom style="thin">
          <color auto="1"/>
        </bottom>
      </border>
    </dxf>
    <dxf>
      <font>
        <b val="0"/>
        <i val="0"/>
        <strike val="0"/>
        <condense val="0"/>
        <extend val="0"/>
        <outline val="0"/>
        <shadow val="0"/>
        <u val="none"/>
        <vertAlign val="baseline"/>
        <sz val="12"/>
        <color auto="1"/>
        <name val="Segoe UI"/>
        <family val="2"/>
        <scheme val="none"/>
      </font>
      <fill>
        <patternFill patternType="none">
          <fgColor indexed="64"/>
          <bgColor auto="1"/>
        </patternFill>
      </fill>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border diagonalUp="0" diagonalDown="0">
        <left style="thin">
          <color auto="1"/>
        </left>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border diagonalUp="0" diagonalDown="0">
        <left/>
        <right style="thin">
          <color indexed="64"/>
        </right>
        <top style="thin">
          <color indexed="64"/>
        </top>
        <bottom style="thin">
          <color indexed="64"/>
        </bottom>
      </border>
      <protection locked="0" hidden="0"/>
    </dxf>
    <dxf>
      <border outline="0">
        <top style="thin">
          <color indexed="64"/>
        </top>
      </border>
    </dxf>
    <dxf>
      <border diagonalUp="0" diagonalDown="0">
        <left style="thin">
          <color auto="1"/>
        </left>
        <right style="thin">
          <color theme="0"/>
        </right>
        <top style="thin">
          <color indexed="64"/>
        </top>
        <bottom style="thin">
          <color auto="1"/>
        </bottom>
      </border>
    </dxf>
    <dxf>
      <font>
        <strike val="0"/>
        <outline val="0"/>
        <shadow val="0"/>
        <u val="none"/>
        <vertAlign val="baseline"/>
        <sz val="12"/>
        <color auto="1"/>
        <name val="Segoe UI"/>
        <family val="2"/>
        <scheme val="none"/>
      </font>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left" vertical="top" textRotation="0" wrapText="0"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left" vertical="bottom" textRotation="0" wrapText="0" indent="0" justifyLastLine="0" shrinkToFit="0" readingOrder="0"/>
      <border diagonalUp="0" diagonalDown="0">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Segoe UI"/>
        <family val="2"/>
        <scheme val="none"/>
      </font>
      <alignment horizontal="center" vertical="bottom" textRotation="0" wrapText="0"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1"/>
        <name val="Segoe UI"/>
        <family val="2"/>
        <scheme val="none"/>
      </font>
      <fill>
        <patternFill patternType="none">
          <fgColor indexed="64"/>
          <bgColor indexed="65"/>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0"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1" indent="0" justifyLastLine="0" shrinkToFit="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indent="0" justifyLastLine="0" readingOrder="0"/>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center" textRotation="0" indent="0" justifyLastLine="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center" textRotation="0" wrapText="1" indent="0" justifyLastLine="0" shrinkToFit="0" readingOrder="0"/>
      <border diagonalUp="0" diagonalDown="0">
        <left style="thin">
          <color theme="0"/>
        </left>
        <right style="thin">
          <color theme="0"/>
        </right>
        <top/>
        <bottom/>
      </border>
      <protection locked="0" hidden="0"/>
    </dxf>
    <dxf>
      <font>
        <b val="0"/>
        <i val="0"/>
        <strike val="0"/>
        <condense val="0"/>
        <extend val="0"/>
        <outline val="0"/>
        <shadow val="0"/>
        <u val="none"/>
        <vertAlign val="baseline"/>
        <sz val="12"/>
        <color theme="1"/>
        <name val="Segoe UI"/>
        <family val="2"/>
        <scheme val="none"/>
      </font>
      <border diagonalUp="0" diagonalDown="0">
        <left style="thin">
          <color indexed="64"/>
        </left>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2"/>
        <color theme="1"/>
        <name val="Segoe UI"/>
        <family val="2"/>
        <scheme val="none"/>
      </font>
      <border diagonalUp="0" diagonalDown="0">
        <left/>
        <right style="thin">
          <color indexed="64"/>
        </right>
        <top style="thin">
          <color indexed="64"/>
        </top>
        <bottom style="thin">
          <color indexed="64"/>
        </bottom>
        <vertical style="thin">
          <color indexed="64"/>
        </vertical>
        <horizontal style="thin">
          <color indexed="64"/>
        </horizontal>
      </border>
      <protection locked="0" hidden="0"/>
    </dxf>
    <dxf>
      <border outline="0">
        <top style="thin">
          <color indexed="64"/>
        </top>
      </border>
    </dxf>
    <dxf>
      <font>
        <b val="0"/>
        <i val="0"/>
        <strike val="0"/>
        <condense val="0"/>
        <extend val="0"/>
        <outline val="0"/>
        <shadow val="0"/>
        <u val="none"/>
        <vertAlign val="baseline"/>
        <sz val="12"/>
        <color theme="1"/>
        <name val="Segoe UI"/>
        <family val="2"/>
        <scheme val="none"/>
      </font>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top" textRotation="0" wrapText="1"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indexed="65"/>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auto="1"/>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auto="1"/>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bottom style="thin">
          <color indexed="64"/>
        </bottom>
      </border>
    </dxf>
    <dxf>
      <font>
        <b/>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alignment horizontal="center"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auto="1"/>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auto="1"/>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bottom style="thin">
          <color indexed="64"/>
        </bottom>
      </border>
    </dxf>
    <dxf>
      <font>
        <b/>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alignment horizontal="center" vertical="top" textRotation="0" wrapText="1" indent="0" justifyLastLine="0" shrinkToFit="0" readingOrder="0"/>
      <border diagonalUp="0" diagonalDown="0" outline="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right style="thin">
          <color indexed="64"/>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Segoe UI"/>
        <family val="2"/>
        <scheme val="none"/>
      </font>
      <fill>
        <patternFill patternType="none">
          <fgColor indexed="64"/>
          <bgColor auto="1"/>
        </patternFill>
      </fill>
      <alignment horizontal="left" vertical="top" textRotation="0" wrapText="1"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1"/>
        <name val="Segoe UI"/>
        <family val="2"/>
        <scheme val="none"/>
      </font>
      <fill>
        <patternFill patternType="none">
          <fgColor indexed="64"/>
          <bgColor auto="1"/>
        </patternFill>
      </fill>
      <alignment horizontal="center" vertical="top" textRotation="0" wrapText="1" indent="0" justifyLastLine="0" shrinkToFit="0" readingOrder="0"/>
      <border diagonalUp="0" diagonalDown="0">
        <left style="thin">
          <color theme="0"/>
        </left>
        <right style="thin">
          <color theme="0"/>
        </right>
        <top/>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top style="thin">
          <color indexed="64"/>
        </top>
        <bottom style="thin">
          <color indexed="64"/>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auto="1"/>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auto="1"/>
        </right>
        <top style="thin">
          <color auto="1"/>
        </top>
        <bottom style="thin">
          <color auto="1"/>
        </bottom>
      </border>
      <protection locked="0" hidden="0"/>
    </dxf>
    <dxf>
      <font>
        <strike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style="thin">
          <color indexed="64"/>
        </left>
        <right style="thin">
          <color auto="1"/>
        </right>
        <top style="thin">
          <color auto="1"/>
        </top>
        <bottom style="thin">
          <color auto="1"/>
        </bottom>
      </border>
      <protection locked="0" hidden="0"/>
    </dxf>
    <dxf>
      <font>
        <b val="0"/>
        <i val="0"/>
        <strike val="0"/>
        <condense val="0"/>
        <extend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style="thin">
          <color indexed="64"/>
        </left>
        <right style="thin">
          <color auto="1"/>
        </right>
        <top style="thin">
          <color auto="1"/>
        </top>
        <bottom style="thin">
          <color auto="1"/>
        </bottom>
      </border>
      <protection locked="0" hidden="0"/>
    </dxf>
    <dxf>
      <font>
        <b val="0"/>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auto="1"/>
        <name val="Segoe UI"/>
        <family val="2"/>
        <scheme val="none"/>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2"/>
        <color auto="1"/>
        <name val="Segoe UI"/>
        <family val="2"/>
        <scheme val="none"/>
      </font>
      <numFmt numFmtId="1" formatCode="0"/>
      <fill>
        <patternFill patternType="none">
          <fgColor indexed="64"/>
          <bgColor auto="1"/>
        </patternFill>
      </fill>
      <alignment horizontal="left" vertical="top" textRotation="0" wrapText="1" indent="0" justifyLastLine="0" shrinkToFit="1" readingOrder="0"/>
      <border diagonalUp="0" diagonalDown="0" outline="0">
        <left/>
        <right style="thin">
          <color auto="1"/>
        </right>
        <top style="thin">
          <color auto="1"/>
        </top>
        <bottom style="thin">
          <color auto="1"/>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auto="1"/>
        <name val="Segoe UI"/>
        <family val="2"/>
        <scheme val="none"/>
      </font>
      <fill>
        <patternFill patternType="none">
          <fgColor indexed="64"/>
          <bgColor auto="1"/>
        </patternFill>
      </fill>
      <protection locked="0" hidden="0"/>
    </dxf>
    <dxf>
      <border>
        <bottom style="thin">
          <color indexed="64"/>
        </bottom>
      </border>
    </dxf>
    <dxf>
      <font>
        <b/>
        <strike val="0"/>
        <outline val="0"/>
        <shadow val="0"/>
        <u val="none"/>
        <vertAlign val="baseline"/>
        <sz val="12"/>
        <color theme="0"/>
        <name val="Segoe UI"/>
        <family val="2"/>
        <scheme val="none"/>
      </font>
      <fill>
        <patternFill patternType="none">
          <fgColor indexed="64"/>
          <bgColor auto="1"/>
        </patternFill>
      </fill>
      <alignment horizontal="center" vertical="bottom" textRotation="0" wrapText="1" indent="0" justifyLastLine="0" shrinkToFit="0" readingOrder="0"/>
      <border diagonalUp="0" diagonalDown="0">
        <left style="thin">
          <color indexed="64"/>
        </left>
        <right style="thin">
          <color indexed="64"/>
        </right>
        <top/>
        <bottom/>
      </border>
      <protection locked="0" hidden="0"/>
    </dxf>
    <dxf>
      <font>
        <strike val="0"/>
        <outline val="0"/>
        <shadow val="0"/>
        <u val="none"/>
        <vertAlign val="baseline"/>
        <sz val="12"/>
        <color theme="1"/>
        <name val="Segoe UI"/>
        <family val="2"/>
        <scheme val="none"/>
      </font>
      <numFmt numFmtId="164" formatCode="[$-409]mmmm\ d\,\ yyyy;@"/>
      <alignment horizontal="center" vertical="center" textRotation="0" indent="0" justifyLastLine="0" shrinkToFit="0" readingOrder="0"/>
      <protection locked="0" hidden="0"/>
    </dxf>
    <dxf>
      <font>
        <strike val="0"/>
        <outline val="0"/>
        <shadow val="0"/>
        <u val="none"/>
        <vertAlign val="baseline"/>
        <sz val="12"/>
        <color theme="1"/>
        <name val="Segoe UI"/>
        <family val="2"/>
        <scheme val="none"/>
      </font>
      <alignment horizontal="general" vertical="center" textRotation="0" wrapText="0" indent="0" justifyLastLine="0" shrinkToFit="0" readingOrder="0"/>
      <protection locked="0" hidden="0"/>
    </dxf>
    <dxf>
      <font>
        <strike val="0"/>
        <outline val="0"/>
        <shadow val="0"/>
        <u val="none"/>
        <vertAlign val="baseline"/>
        <sz val="12"/>
        <color theme="1"/>
        <name val="Segoe UI"/>
        <family val="2"/>
        <scheme val="none"/>
      </font>
      <alignment vertical="center" textRotation="0" indent="0" justifyLastLine="0" shrinkToFit="0" readingOrder="0"/>
      <protection locked="0" hidden="0"/>
    </dxf>
    <dxf>
      <font>
        <strike val="0"/>
        <outline val="0"/>
        <shadow val="0"/>
        <u val="none"/>
        <vertAlign val="baseline"/>
        <sz val="12"/>
        <color theme="1"/>
        <name val="Segoe UI"/>
        <family val="2"/>
        <scheme val="none"/>
      </font>
      <alignment horizontal="center" vertical="center" textRotation="0" indent="0" justifyLastLine="0" shrinkToFit="0" readingOrder="0"/>
      <protection locked="0" hidden="0"/>
    </dxf>
    <dxf>
      <font>
        <strike val="0"/>
        <outline val="0"/>
        <shadow val="0"/>
        <u val="none"/>
        <vertAlign val="baseline"/>
        <sz val="12"/>
        <color theme="1"/>
        <name val="Segoe UI"/>
        <family val="2"/>
        <scheme val="none"/>
      </font>
      <alignment vertical="center" textRotation="0" indent="0" justifyLastLine="0" shrinkToFit="0" readingOrder="0"/>
      <protection locked="0" hidden="0"/>
    </dxf>
    <dxf>
      <border outline="0">
        <bottom style="thin">
          <color theme="0"/>
        </bottom>
      </border>
    </dxf>
    <dxf>
      <font>
        <b/>
        <i val="0"/>
        <strike val="0"/>
        <condense val="0"/>
        <extend val="0"/>
        <outline val="0"/>
        <shadow val="0"/>
        <u val="none"/>
        <vertAlign val="baseline"/>
        <sz val="12"/>
        <color theme="0"/>
        <name val="Segoe UI"/>
        <family val="2"/>
        <scheme val="none"/>
      </font>
      <fill>
        <patternFill patternType="none">
          <fgColor indexed="64"/>
          <bgColor indexed="65"/>
        </patternFill>
      </fill>
      <alignment horizontal="center" vertical="center" textRotation="0" wrapText="1" indent="0" justifyLastLine="0" shrinkToFit="0" readingOrder="0"/>
      <border diagonalUp="0" diagonalDown="0">
        <left style="thin">
          <color theme="0"/>
        </left>
        <right style="thin">
          <color theme="0"/>
        </right>
        <top/>
        <bottom/>
      </border>
      <protection locked="0" hidden="0"/>
    </dxf>
    <dxf>
      <fill>
        <patternFill>
          <bgColor rgb="FFFFFFFF"/>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rgb="FFECEEF0"/>
        </patternFill>
      </fill>
      <border>
        <left style="thin">
          <color auto="1"/>
        </left>
        <right style="thin">
          <color auto="1"/>
        </right>
        <top style="thin">
          <color auto="1"/>
        </top>
        <bottom style="thin">
          <color auto="1"/>
        </bottom>
        <vertical style="thin">
          <color auto="1"/>
        </vertical>
        <horizontal style="thin">
          <color auto="1"/>
        </horizontal>
      </border>
    </dxf>
    <dxf>
      <font>
        <color theme="0"/>
      </font>
      <fill>
        <patternFill>
          <bgColor rgb="FF17315A"/>
        </patternFill>
      </fill>
      <border>
        <vertical style="thin">
          <color auto="1"/>
        </vertical>
        <horizontal style="thin">
          <color auto="1"/>
        </horizontal>
      </border>
    </dxf>
    <dxf>
      <fill>
        <patternFill>
          <bgColor rgb="FFFFFFFF"/>
        </patternFill>
      </fill>
      <border>
        <left style="thin">
          <color auto="1"/>
        </left>
        <right style="thin">
          <color auto="1"/>
        </right>
        <top style="thin">
          <color auto="1"/>
        </top>
        <bottom style="thin">
          <color auto="1"/>
        </bottom>
        <vertical style="thin">
          <color auto="1"/>
        </vertical>
        <horizontal style="thin">
          <color auto="1"/>
        </horizontal>
      </border>
    </dxf>
    <dxf>
      <font>
        <strike val="0"/>
      </font>
      <fill>
        <patternFill>
          <bgColor rgb="FFECEEF0"/>
        </patternFill>
      </fill>
      <border>
        <left style="thin">
          <color auto="1"/>
        </left>
        <right style="thin">
          <color auto="1"/>
        </right>
        <top style="thin">
          <color auto="1"/>
        </top>
        <bottom style="thin">
          <color auto="1"/>
        </bottom>
        <vertical style="thin">
          <color auto="1"/>
        </vertical>
        <horizontal style="thin">
          <color auto="1"/>
        </horizontal>
      </border>
    </dxf>
    <dxf>
      <font>
        <b/>
        <i val="0"/>
        <strike val="0"/>
        <color theme="0"/>
      </font>
      <fill>
        <patternFill>
          <bgColor rgb="FF17315A"/>
        </patternFill>
      </fill>
      <border diagonalUp="0" diagonalDown="0">
        <left style="thin">
          <color auto="1"/>
        </left>
        <right style="thin">
          <color auto="1"/>
        </right>
        <top style="thin">
          <color auto="1"/>
        </top>
        <bottom style="thin">
          <color auto="1"/>
        </bottom>
        <vertical style="thin">
          <color auto="1"/>
        </vertical>
        <horizontal style="thin">
          <color auto="1"/>
        </horizontal>
      </border>
    </dxf>
    <dxf>
      <fill>
        <patternFill>
          <bgColor rgb="FFECEEF0"/>
        </patternFill>
      </fill>
    </dxf>
    <dxf>
      <fill>
        <patternFill>
          <bgColor rgb="FFFFFFFF"/>
        </patternFill>
      </fill>
    </dxf>
    <dxf>
      <font>
        <b/>
        <i val="0"/>
        <color theme="0"/>
      </font>
      <fill>
        <patternFill>
          <bgColor rgb="FF17315A"/>
        </patternFill>
      </fill>
    </dxf>
  </dxfs>
  <tableStyles count="3" defaultTableStyle="TableStyleMedium2" defaultPivotStyle="PivotStyleLight16">
    <tableStyle name="Service Table DHCS Colors" pivot="0" count="3" xr9:uid="{D5D9EB32-444B-4D2B-BCC9-648D21A86EF6}">
      <tableStyleElement type="headerRow" dxfId="140"/>
      <tableStyleElement type="firstRowStripe" dxfId="139"/>
      <tableStyleElement type="secondRowStripe" dxfId="138"/>
    </tableStyle>
    <tableStyle name="Service Table Format" pivot="0" count="3" xr9:uid="{988638DC-9534-4B83-BA25-FB667ECD6089}">
      <tableStyleElement type="headerRow" dxfId="137"/>
      <tableStyleElement type="firstRowStripe" dxfId="136"/>
      <tableStyleElement type="secondRowStripe" dxfId="135"/>
    </tableStyle>
    <tableStyle name="Table Style 1" pivot="0" count="3" xr9:uid="{330C9EAF-9EBD-48B8-B208-F8B5DC3AE059}">
      <tableStyleElement type="headerRow" dxfId="134"/>
      <tableStyleElement type="firstRowStripe" dxfId="133"/>
      <tableStyleElement type="secondRowStripe" dxfId="132"/>
    </tableStyle>
  </tableStyles>
  <colors>
    <mruColors>
      <color rgb="FFFFFFFF"/>
      <color rgb="FF17315A"/>
      <color rgb="FFECEEF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75D8901B-72B7-4B39-99E9-338B4B61F3BF}" name="Version_Changes" displayName="Version_Changes" ref="A2:D40" totalsRowShown="0" headerRowDxfId="131" dataDxfId="129" headerRowBorderDxfId="130">
  <autoFilter ref="A2:D40" xr:uid="{5F4930DB-6CD6-4642-96B7-C8BAE0E313B3}"/>
  <tableColumns count="4">
    <tableColumn id="1" xr3:uid="{BD4767ED-D893-4AB3-BE08-39C0D4686D72}" name="Service Table Version" dataDxfId="128"/>
    <tableColumn id="2" xr3:uid="{B7146E1B-FF4E-4E94-9E9A-C401F9A4168C}" name="Service Table Revision Date" dataDxfId="127"/>
    <tableColumn id="3" xr3:uid="{6F0C6AA6-185F-4645-A3CF-3EC2A6BDA8B7}" name="Description of Changes Made" dataDxfId="126"/>
    <tableColumn id="4" xr3:uid="{797200AB-3E3D-4C30-9A90-91335E9C800D}" name="Effective Date of Change" dataDxfId="125"/>
  </tableColumns>
  <tableStyleInfo name="Service Table DHCS Colors" showFirstColumn="0" showLastColumn="0" showRowStripes="1" showColumnStripes="0"/>
  <extLst>
    <ext xmlns:x14="http://schemas.microsoft.com/office/spreadsheetml/2009/9/main" uri="{504A1905-F514-4f6f-8877-14C23A59335A}">
      <x14:table altText="Version Changes" altTextSummary="This table lists the service table version changes including information about the service table version, service table revision date, description of changes made, and effective date of change."/>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3432502F-8DFA-473D-90AF-BCE37B5680B9}" name="Outpatient_Service_Codes" displayName="Outpatient_Service_Codes" ref="A2:AA108" totalsRowShown="0" headerRowDxfId="124" dataDxfId="122" headerRowBorderDxfId="123" tableBorderDxfId="121" totalsRowBorderDxfId="120">
  <autoFilter ref="A2:AA108" xr:uid="{3432502F-8DFA-473D-90AF-BCE37B5680B9}"/>
  <sortState xmlns:xlrd2="http://schemas.microsoft.com/office/spreadsheetml/2017/richdata2" ref="A3:AA108">
    <sortCondition ref="A2:A108"/>
  </sortState>
  <tableColumns count="27">
    <tableColumn id="3" xr3:uid="{0A3CED9D-8734-4AE2-82A2-73D5CEF196C0}" name="Code" dataDxfId="119"/>
    <tableColumn id="1" xr3:uid="{E2E91595-2DC8-4824-97BE-614ACB8B23D0}" name="Code Type" dataDxfId="118"/>
    <tableColumn id="2" xr3:uid="{1CA0B6D6-58A8-404C-A3E9-327CE6AEA893}" name="Service (Brief Definition) Based on 2024 Rules" dataDxfId="117"/>
    <tableColumn id="11" xr3:uid="{A2D4F9B8-7E7E-461E-B547-2F7D3E310A70}" name="Minimum Time Needed to Claim 1 Unit" dataDxfId="116"/>
    <tableColumn id="24" xr3:uid="{330CFA6A-5C35-448A-8779-95A4AFF63A06}" name="Minimum Time When Add-On Code or Next Code in Series Can Be Claimed" dataDxfId="115"/>
    <tableColumn id="25" xr3:uid="{0EA2C259-C355-49DD-8548-2075439F46D2}" name="Can This Code Be Extended with an Add-on or Prolonged Code?" dataDxfId="114"/>
    <tableColumn id="26" xr3:uid="{27D36588-3C7A-4396-9791-0D73E5C04A24}" name="Example Calculation" dataDxfId="113"/>
    <tableColumn id="4" xr3:uid="{087A1C8B-4F73-46B4-BD59-D8F08DFB8D3A}" name="SD/MC Allowable Disciplines" dataDxfId="112"/>
    <tableColumn id="5" xr3:uid="{08EEC79C-F277-46BA-8B6F-7817EE039DDC}" name="Allowable Place of Service" dataDxfId="111"/>
    <tableColumn id="6" xr3:uid="{CCEBA6B7-682A-43C1-B28F-EE83005F3038}" name="Outpatient Non-Overridable Lockout Codes" dataDxfId="110"/>
    <tableColumn id="12" xr3:uid="{15BD4FEC-F88C-43A2-855A-B88612E7AF62}" name="Outpatient Overridable Lockouts with Appropriate Modifiers_x000a_(Overridable Modifiers for codes with * are: 59, XE, XP or XU_x000a_Overridable Modifiers for codes with ** are: 27, 59, XE, XP or XU)" dataDxfId="109"/>
    <tableColumn id="19" xr3:uid="{16AF7B58-AD48-4CF1-BFD9-B190FB390549}" name="Locked Out Against ASAM OTP/NTP (UA:HG)?" dataDxfId="108"/>
    <tableColumn id="18" xr3:uid="{50249023-EC04-402D-AA7B-3F216F3E95B7}" name="Locked Out Against ASAM 3.1 Residential (U1)?" dataDxfId="107"/>
    <tableColumn id="20" xr3:uid="{4BB69A89-068D-4CC8-98DF-C330E0C9F554}" name="Locked Out Against ASAM 3.3 Residential (U2)?" dataDxfId="106"/>
    <tableColumn id="21" xr3:uid="{9B9C1A0C-509A-439B-9906-C32E972382E9}" name="Locked Out Against ASAM 3.5 Residential (U3)?" dataDxfId="105"/>
    <tableColumn id="13" xr3:uid="{E947C6C1-EF47-40FA-9ABC-2918141CD0E5}" name="Locked Out Against ASAM 2.5 Partial Hospitalization (UB)?" dataDxfId="104"/>
    <tableColumn id="22" xr3:uid="{CBFD2EC9-4D97-45CD-A794-A4404069468C}" name="Locked Out Against ASAM 3.2 Residential Withdrawal Management (U9)?" dataDxfId="103"/>
    <tableColumn id="17" xr3:uid="{27F4AB46-2DF5-499E-9EF2-DBE22C75EA99}" name="Locked Out Against ASAM 3.7 Inpatient Withdrawal Management?" dataDxfId="102"/>
    <tableColumn id="23" xr3:uid="{7964BDAF-40EA-4F95-A70A-1FD4AED4B155}" name="Locked Out Against ASAM 4.0 Inpatient Withdrawal Management?" dataDxfId="101"/>
    <tableColumn id="7" xr3:uid="{BC9DEFEC-EEC3-4DAF-B013-13DCB541030C}" name="Dependent on Codes" dataDxfId="100"/>
    <tableColumn id="14" xr3:uid="{F2C8EFA7-1D3C-45C8-8758-DD5E0E156F84}" name="Units of T1013 Associated with 1 Unit of Code" dataDxfId="99"/>
    <tableColumn id="15" xr3:uid="{DAD5E214-FC8E-48E5-8EBF-644886852FB9}" name="Units of 96170 associated with 1 Unit of Code" dataDxfId="98"/>
    <tableColumn id="16" xr3:uid="{FDFEB534-AEC5-4EDA-AD0B-CE7544278738}" name="Units of 96171 associated with 1 unit of Code" dataDxfId="97"/>
    <tableColumn id="8" xr3:uid="{B2ECA132-E09E-4FEC-A1EB-CAF38D351D2A}" name="Medicare COB Required?" dataDxfId="96"/>
    <tableColumn id="27" xr3:uid="{78A6D4A3-2B48-44E8-914F-D705F5426123}" name="JI Warm Linkage Code?" dataDxfId="95"/>
    <tableColumn id="9" xr3:uid="{3F0629A0-DE8F-4554-8BB5-AF4C5CE3C4C6}" name="Maximum Units That Can Be Billed per Beneficiary per Day" dataDxfId="94"/>
    <tableColumn id="10" xr3:uid="{62203D8C-93FC-4205-95D0-D533BBD37138}" name="Allowable Modifiers" dataDxfId="93"/>
  </tableColumns>
  <tableStyleInfo name="Table Style 1" showFirstColumn="0" showLastColumn="0" showRowStripes="1" showColumnStripes="0"/>
  <extLst>
    <ext xmlns:x14="http://schemas.microsoft.com/office/spreadsheetml/2009/9/main" uri="{504A1905-F514-4f6f-8877-14C23A59335A}">
      <x14:table altText="Outpatient Service Codes" altTextSummary="This table describes the Outpatient services codes, a brief definition of each code, and how to bill for the Service Codes._x000d__x000a_ "/>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BC4E9F7B-3F92-411E-83EC-BF6B95CBC0EE}" name="Day_Service_Codes" displayName="Day_Service_Codes" ref="A2:G12" totalsRowShown="0" headerRowDxfId="92" dataDxfId="90" headerRowBorderDxfId="91" tableBorderDxfId="89" totalsRowBorderDxfId="88">
  <autoFilter ref="A2:G12" xr:uid="{BC4E9F7B-3F92-411E-83EC-BF6B95CBC0EE}"/>
  <tableColumns count="7">
    <tableColumn id="2" xr3:uid="{99C2EF49-28D7-4BAA-92FE-9D7842BAD522}" name="Procedure Code" dataDxfId="87"/>
    <tableColumn id="3" xr3:uid="{F30F56BF-4FCD-45C1-99BE-CC9F856088F8}" name="Procedure Modifier 1" dataDxfId="86"/>
    <tableColumn id="4" xr3:uid="{20068D7B-AF2E-4064-B599-295D4ED94B51}" name="Procedure Modifier 2" dataDxfId="85"/>
    <tableColumn id="6" xr3:uid="{3961C1BC-20EB-48F0-87B1-857EA5CB0D4D}" name="Category" dataDxfId="84"/>
    <tableColumn id="5" xr3:uid="{8DA09C00-7125-41CF-A9AB-DC7F70D2F8ED}" name="Service" dataDxfId="83"/>
    <tableColumn id="1" xr3:uid="{81EEDCA9-38C3-441C-828C-77642984B5D0}" name="Medicare COB Required?" dataDxfId="82"/>
    <tableColumn id="7" xr3:uid="{A7AA19CB-10AB-4047-A82A-A91785F68F43}" name="Day and 24-Hour Service Lockout Codes" dataDxfId="81"/>
  </tableColumns>
  <tableStyleInfo name="Table Style 1" showFirstColumn="0" showLastColumn="0" showRowStripes="1" showColumnStripes="0"/>
  <extLst>
    <ext xmlns:x14="http://schemas.microsoft.com/office/spreadsheetml/2009/9/main" uri="{504A1905-F514-4f6f-8877-14C23A59335A}">
      <x14:table altText="Day Service Codes" altTextSummary="This table lists the Day Service Codes including information about the procedure code, procedure modifier 1, procedure modifier 2, category, service, and if Medicare COB is required."/>
    </ext>
  </extLst>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3686AFC-99BB-472B-A030-B4BE75D3FC27}" name="Twenty_Four_Hour_Service_Codes" displayName="Twenty_Four_Hour_Service_Codes" ref="A2:F6" totalsRowShown="0" headerRowDxfId="80" dataDxfId="78" headerRowBorderDxfId="79" tableBorderDxfId="77" totalsRowBorderDxfId="76">
  <autoFilter ref="A2:F6" xr:uid="{73686AFC-99BB-472B-A030-B4BE75D3FC27}"/>
  <tableColumns count="6">
    <tableColumn id="2" xr3:uid="{CE5A862A-3E5D-4390-8EAD-F06DDB00BC8F}" name="Procedure Code" dataDxfId="75"/>
    <tableColumn id="3" xr3:uid="{182A23F0-A98D-4EB8-AB11-F59D499531A8}" name="Procedure Modifier 1" dataDxfId="74"/>
    <tableColumn id="5" xr3:uid="{6A64C53D-EAE5-4784-AF12-3EAD207F462E}" name="Category" dataDxfId="73"/>
    <tableColumn id="4" xr3:uid="{90E0FB4D-4C97-4EBF-9C97-26DF0184912B}" name="Service" dataDxfId="72"/>
    <tableColumn id="1" xr3:uid="{8EF8ECB2-43A4-426F-8D8D-A147B6CEE726}" name="Medicare COB Required?" dataDxfId="71"/>
    <tableColumn id="8" xr3:uid="{0E6DE664-5F2B-4582-A0CC-AE2EFA6E0624}" name="Day and 24-Hour Service Lockout Codes" dataDxfId="70"/>
  </tableColumns>
  <tableStyleInfo name="Table Style 1" showFirstColumn="0" showLastColumn="0" showRowStripes="1" showColumnStripes="0"/>
  <extLst>
    <ext xmlns:x14="http://schemas.microsoft.com/office/spreadsheetml/2009/9/main" uri="{504A1905-F514-4f6f-8877-14C23A59335A}">
      <x14:table altText="24-Hour Service Codes" altTextSummary="This table lists the 24-Hour Service Codes including information about the procedure code, procedure modifier 1, category, service, and if Medicare COB is required."/>
    </ext>
  </extLst>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5E2BEA0-1B09-4787-82AC-AD11E16947B0}" name="Twenty_Four_Hour_Inpatient_Service_Codes" displayName="Twenty_Four_Hour_Inpatient_Service_Codes" ref="A2:F19" totalsRowShown="0" headerRowDxfId="69" dataDxfId="67" headerRowBorderDxfId="68" tableBorderDxfId="66" totalsRowBorderDxfId="65">
  <tableColumns count="6">
    <tableColumn id="2" xr3:uid="{5F85288D-F9EB-4422-B3FC-6DB58E8E2174}" name="Revenue Code" dataDxfId="64"/>
    <tableColumn id="3" xr3:uid="{F00FF4AE-A4B2-4D8C-B45F-1CC56ADEE5FE}" name="PCS Code" dataDxfId="63"/>
    <tableColumn id="5" xr3:uid="{F6E8B839-702E-49F7-947A-07C08EE7DCF3}" name="DPI Segment" dataDxfId="62"/>
    <tableColumn id="6" xr3:uid="{6D53BFB6-E952-420F-8080-3AFEBB82DE5C}" name="Category" dataDxfId="61"/>
    <tableColumn id="4" xr3:uid="{3F00C93E-3DB0-462E-8E6C-D76CA497753A}" name="Service" dataDxfId="60"/>
    <tableColumn id="8" xr3:uid="{C5667F3C-80D1-412E-B23E-EA70A01ABD0A}" name="Medicare COB Required?" dataDxfId="59"/>
  </tableColumns>
  <tableStyleInfo name="Table Style 1" showFirstColumn="0" showLastColumn="0" showRowStripes="1" showColumnStripes="0"/>
  <extLst>
    <ext xmlns:x14="http://schemas.microsoft.com/office/spreadsheetml/2009/9/main" uri="{504A1905-F514-4f6f-8877-14C23A59335A}">
      <x14:table altText="24-Hour Inpatient Service Codes" altTextSummary="This table lists the 24-Hour Inpatient Service Revenue Codes, PCS Code, DPI Segment, Category, Service, and whether Medicare COB is required."/>
    </ext>
  </extLst>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733A79E5-DE7F-46F4-A6B1-034812A63288}" name="Appendix" displayName="Appendix" ref="A2:B56" totalsRowShown="0" headerRowDxfId="58" dataDxfId="56" headerRowBorderDxfId="57" tableBorderDxfId="55">
  <autoFilter ref="A2:B56" xr:uid="{733A79E5-DE7F-46F4-A6B1-034812A63288}"/>
  <tableColumns count="2">
    <tableColumn id="1" xr3:uid="{98BA76D9-4C9E-4983-94FF-A20B8902C35E}" name="Procedure Coding System (PCS) Code" dataDxfId="54"/>
    <tableColumn id="2" xr3:uid="{DD8DFD76-743A-4AE8-B3DD-8383E5B8A034}" name="Description " dataDxfId="53"/>
  </tableColumns>
  <tableStyleInfo name="Service Table DHCS Colors" showFirstColumn="0" showLastColumn="0" showRowStripes="1" showColumnStripes="0"/>
  <extLst>
    <ext xmlns:x14="http://schemas.microsoft.com/office/spreadsheetml/2009/9/main" uri="{504A1905-F514-4f6f-8877-14C23A59335A}">
      <x14:table altText="Appendix" altTextSummary="This tab shows the Procedure coding system code and the description."/>
    </ext>
  </extLst>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C38F82E-4447-474E-B77E-E93E5F3299C8}" name="MonthlyServiceCodes" displayName="MonthlyServiceCodes" ref="A2:J3" totalsRowShown="0" headerRowDxfId="52" dataDxfId="50" headerRowBorderDxfId="51">
  <autoFilter ref="A2:J3" xr:uid="{7C38F82E-4447-474E-B77E-E93E5F3299C8}"/>
  <tableColumns count="10">
    <tableColumn id="1" xr3:uid="{FFA81C14-7AFD-4AC6-848E-8847A2E094E4}" name="Code" dataDxfId="49"/>
    <tableColumn id="27" xr3:uid="{8FBB8638-2D90-42CE-AB8B-968F75C9129E}" name="Procedure Modifier 1" dataDxfId="48"/>
    <tableColumn id="5" xr3:uid="{C60F2CAB-0D29-4B8F-9C22-6DA1E3ED3923}" name="Procedure Modifier 2" dataDxfId="47"/>
    <tableColumn id="3" xr3:uid="{543C9A9C-FC1F-4E96-AD72-68139F5E50EA}" name="Service " dataDxfId="46"/>
    <tableColumn id="25" xr3:uid="{E05E921A-A9F7-47F0-BFFE-02DCD822CE61}" name="Minimum No. of Total Units per Month for Partial Rate" dataDxfId="45"/>
    <tableColumn id="24" xr3:uid="{D993AF59-84C5-4342-A154-70A5E01085CB}" name="Minimum No. of Face-to-Face Units per Month for Partial Rate" dataDxfId="44"/>
    <tableColumn id="23" xr3:uid="{E87E49EE-57C8-4881-AA66-5CF3EC912658}" name="Minimum No. of Total Units per Month for Full Rate" dataDxfId="43"/>
    <tableColumn id="22" xr3:uid="{7B391C90-9A84-4E75-94B9-E0B49289D361}" name="Minimum No. of Face-to-Face Units per Month for Full Rate" dataDxfId="42"/>
    <tableColumn id="9" xr3:uid="{C7B23517-C2BB-4FD3-961A-B392EC3217AE}" name="Allowable Place of Service" dataDxfId="41"/>
    <tableColumn id="2" xr3:uid="{5D440DCA-F040-42DE-8882-A2D66EBD6D34}" name="Medicare COB Required?" dataDxfId="40"/>
  </tableColumns>
  <tableStyleInfo name="Service Table Format" showFirstColumn="0" showLastColumn="0" showRowStripes="1" showColumnStripes="0"/>
  <extLst>
    <ext xmlns:x14="http://schemas.microsoft.com/office/spreadsheetml/2009/9/main" uri="{504A1905-F514-4f6f-8877-14C23A59335A}">
      <x14:table altText="Monthly Service Codes Tab" altTextSummary="This shows the monthly service code and what type of service it is."/>
    </ext>
  </extLst>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0428084-0558-4FAD-BA4E-AAB55C24C241}" name="MAT_Drug_Lockouts" displayName="MAT_Drug_Lockouts" ref="A2:M13" totalsRowShown="0" headerRowDxfId="39" dataDxfId="37" headerRowBorderDxfId="38">
  <autoFilter ref="A2:M13" xr:uid="{70428084-0558-4FAD-BA4E-AAB55C24C241}"/>
  <tableColumns count="13">
    <tableColumn id="1" xr3:uid="{E3D270B8-6987-4D10-ADD5-95DD2C390054}" name="Drug" dataDxfId="36"/>
    <tableColumn id="16" xr3:uid="{F8317879-4C9A-485F-AFF6-FB46D14EE294}" name="Drug Type_x000a_(Internal Use Only)" dataDxfId="35"/>
    <tableColumn id="2" xr3:uid="{F579DD80-20CE-407E-A323-65A503BE6315}" name="Locked out Against Acamprosate?" dataDxfId="34"/>
    <tableColumn id="3" xr3:uid="{A3572885-8653-498F-A96F-693C153518B5}" name="Locked out Against Buprenorphine?" dataDxfId="33"/>
    <tableColumn id="4" xr3:uid="{179C3FC2-60E5-42F4-905F-B9297AB14B4A}" name="Locked out Against Disulfiram?" dataDxfId="32"/>
    <tableColumn id="5" xr3:uid="{299EE321-46ED-4840-9068-34AED43534A3}" name="Locked out Against Naloxone?" dataDxfId="31"/>
    <tableColumn id="6" xr3:uid="{770A9EBE-60BE-4255-9FAA-FC352894AAFD}" name="Locked out Against Vivitrol?" dataDxfId="30"/>
    <tableColumn id="9" xr3:uid="{A26398EF-CC90-4E2E-9E2D-048CAAA976F3}" name="Locked out Against Methadone? " dataDxfId="29"/>
    <tableColumn id="10" xr3:uid="{72F5E86C-8B2B-4270-B05A-34EA3E4AD305}" name="Locked out Against Naltrexone: long-acting injection" dataDxfId="28"/>
    <tableColumn id="11" xr3:uid="{410B398B-755D-457B-AC1A-1AA8D3031476}" name="Locked out Against Buprenophine-Naloxone: Sublingual film" dataDxfId="27"/>
    <tableColumn id="17" xr3:uid="{E351D851-437D-463E-BBAB-F5D370BCB671}" name="Locked out Against Buprenorphine: Long-Acting Injection" dataDxfId="26"/>
    <tableColumn id="12" xr3:uid="{56CCDC21-BF74-4EC3-8B46-00412DACA87F}" name="Locked out Buprenorphine Combo" dataDxfId="25"/>
    <tableColumn id="13" xr3:uid="{C73F454F-1EE6-4574-A7BD-C065303217EC}" name="Locked out Against Naloxone-Generic" dataDxfId="24"/>
  </tableColumns>
  <tableStyleInfo name="Table Style 1" showFirstColumn="0" showLastColumn="0" showRowStripes="1" showColumnStripes="0"/>
  <extLst>
    <ext xmlns:x14="http://schemas.microsoft.com/office/spreadsheetml/2009/9/main" uri="{504A1905-F514-4f6f-8877-14C23A59335A}">
      <x14:table altText="MAT Drug Lockouts" altTextSummary="This table lists the Drug, Drug Type, and which drugs it is locked out against."/>
    </ext>
  </extLst>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DEB5CFB3-FA5A-4FAF-BB08-CB1E7E868C33}" name="Provider_Type_Abbreviations" displayName="Provider_Type_Abbreviations" ref="A2:B31" totalsRowShown="0" headerRowDxfId="23" dataDxfId="21" headerRowBorderDxfId="22" tableBorderDxfId="20" totalsRowBorderDxfId="19">
  <autoFilter ref="A2:B31" xr:uid="{DEB5CFB3-FA5A-4FAF-BB08-CB1E7E868C33}"/>
  <tableColumns count="2">
    <tableColumn id="1" xr3:uid="{8A77E8B2-6A9B-48C1-BBD9-997E4DEC9536}" name="DMC-ODS Provider Types" dataDxfId="18"/>
    <tableColumn id="2" xr3:uid="{F85A014E-D7A1-45CE-88AB-90DE557EC847}" name="DMC-ODS Provider Types Abbreviated" dataDxfId="17"/>
  </tableColumns>
  <tableStyleInfo name="Table Style 1" showFirstColumn="0" showLastColumn="0" showRowStripes="1" showColumnStripes="0"/>
  <extLst>
    <ext xmlns:x14="http://schemas.microsoft.com/office/spreadsheetml/2009/9/main" uri="{504A1905-F514-4f6f-8877-14C23A59335A}">
      <x14:table altText="Provider Type Abbreviations" altTextSummary="This tab lists the Provider Types and their abbreviations."/>
    </ext>
  </extLst>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E56C0704-1727-4013-9BFA-A8981F219950}" name="Place_of_Service_Codes" displayName="Place_of_Service_Codes" ref="A3:C54" totalsRowShown="0" headerRowDxfId="16" dataDxfId="14" headerRowBorderDxfId="15" tableBorderDxfId="13" totalsRowBorderDxfId="12">
  <autoFilter ref="A3:C54" xr:uid="{E56C0704-1727-4013-9BFA-A8981F219950}"/>
  <tableColumns count="3">
    <tableColumn id="2" xr3:uid="{8A79C7E2-C533-45D9-A759-289982F6AD2C}" name="Place of Service Code" dataDxfId="11"/>
    <tableColumn id="1" xr3:uid="{59AB85CE-6871-4BD2-85EC-C4B62151EE2A}" name="Place of Service Name" dataDxfId="10"/>
    <tableColumn id="3" xr3:uid="{09100CAA-FCAD-489C-BB8A-F38BF6FA183F}" name="Place of Service Description" dataDxfId="9"/>
  </tableColumns>
  <tableStyleInfo name="Service Table Format" showFirstColumn="0" showLastColumn="0" showRowStripes="1" showColumnStripes="0"/>
  <extLst>
    <ext xmlns:x14="http://schemas.microsoft.com/office/spreadsheetml/2009/9/main" uri="{504A1905-F514-4f6f-8877-14C23A59335A}">
      <x14:table altText="Place of Service Codes" altTextSummary="This table lists the Place of Service Codes, the Place of Service Name, and the Place of Service Description."/>
    </ext>
  </extLst>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9BDC4266-204C-4D87-A86F-62F5D3AE4460}" name="Modifiers" displayName="Modifiers" ref="A3:D40" totalsRowShown="0" headerRowDxfId="8" dataDxfId="6" headerRowBorderDxfId="7" tableBorderDxfId="5" totalsRowBorderDxfId="4">
  <autoFilter ref="A3:D40" xr:uid="{9BDC4266-204C-4D87-A86F-62F5D3AE4460}"/>
  <sortState xmlns:xlrd2="http://schemas.microsoft.com/office/spreadsheetml/2017/richdata2" ref="A4:D28">
    <sortCondition ref="A4:A28"/>
  </sortState>
  <tableColumns count="4">
    <tableColumn id="1" xr3:uid="{B67CDB1C-9901-4622-B78B-6FAC5F5D4FCE}" name="Modifier" dataDxfId="3"/>
    <tableColumn id="2" xr3:uid="{B8946C3F-87E2-4ACB-B7D7-3141CB56FAA4}" name="Definition" dataDxfId="2"/>
    <tableColumn id="3" xr3:uid="{B061B5AD-46CD-45E4-A1EF-FB943F1B209F}" name="When to Use" dataDxfId="1"/>
    <tableColumn id="4" xr3:uid="{6F80B5F1-93E6-4B29-AEDF-AD81B998E525}" name="Codes/Code Types This Modifier Applies To" dataDxfId="0"/>
  </tableColumns>
  <tableStyleInfo name="Service Table Format" showFirstColumn="0" showLastColumn="0" showRowStripes="1" showColumnStripes="0"/>
  <extLst>
    <ext xmlns:x14="http://schemas.microsoft.com/office/spreadsheetml/2009/9/main" uri="{504A1905-F514-4f6f-8877-14C23A59335A}">
      <x14:table altText="Modifiers" altTextSummary="This table lists the modifiers, their definition, when to use them, and the codes the modifier applies to."/>
    </ext>
  </extLst>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s://www.dhcs.ca.gov/Documents/Supplement6toAttachment4.19-B-2-26-21.pdf" TargetMode="External"/><Relationship Id="rId1" Type="http://schemas.openxmlformats.org/officeDocument/2006/relationships/hyperlink" Target="https://www.dhcs.ca.gov/Documents/Supplement6toAttachment4.19-B-2-26-21.pdf" TargetMode="External"/><Relationship Id="rId4" Type="http://schemas.openxmlformats.org/officeDocument/2006/relationships/table" Target="../tables/table2.xml"/></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table" Target="../tables/table5.xml"/></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CB60F3-AF46-42C5-B7AA-1C9D8BC44C1A}">
  <dimension ref="A1:F40"/>
  <sheetViews>
    <sheetView zoomScale="80" zoomScaleNormal="80" workbookViewId="0">
      <pane ySplit="2" topLeftCell="A31" activePane="bottomLeft" state="frozen"/>
      <selection activeCell="A2" sqref="A2"/>
      <selection pane="bottomLeft"/>
    </sheetView>
  </sheetViews>
  <sheetFormatPr defaultColWidth="0" defaultRowHeight="16.5" zeroHeight="1" x14ac:dyDescent="0.3"/>
  <cols>
    <col min="1" max="1" width="18.7109375" style="63" customWidth="1"/>
    <col min="2" max="2" width="21.7109375" style="64" customWidth="1"/>
    <col min="3" max="3" width="143.140625" style="64" customWidth="1"/>
    <col min="4" max="4" width="43.5703125" style="63" customWidth="1"/>
    <col min="5" max="6" width="0" style="58" hidden="1" customWidth="1"/>
    <col min="7" max="16384" width="9.140625" style="58" hidden="1"/>
  </cols>
  <sheetData>
    <row r="1" spans="1:6" s="59" customFormat="1" ht="12" customHeight="1" x14ac:dyDescent="0.3">
      <c r="A1" s="14" t="s">
        <v>0</v>
      </c>
      <c r="B1" s="61" t="s">
        <v>1</v>
      </c>
      <c r="C1" s="61" t="s">
        <v>1</v>
      </c>
      <c r="D1" s="62" t="s">
        <v>1</v>
      </c>
      <c r="E1" s="59" t="s">
        <v>2</v>
      </c>
      <c r="F1" s="59" t="s">
        <v>2</v>
      </c>
    </row>
    <row r="2" spans="1:6" s="40" customFormat="1" ht="34.5" x14ac:dyDescent="0.3">
      <c r="A2" s="41" t="s">
        <v>3</v>
      </c>
      <c r="B2" s="42" t="s">
        <v>4</v>
      </c>
      <c r="C2" s="42" t="s">
        <v>5</v>
      </c>
      <c r="D2" s="41" t="s">
        <v>6</v>
      </c>
      <c r="E2" s="40" t="s">
        <v>2</v>
      </c>
      <c r="F2" s="40" t="s">
        <v>2</v>
      </c>
    </row>
    <row r="3" spans="1:6" s="40" customFormat="1" ht="51.75" x14ac:dyDescent="0.3">
      <c r="A3" s="43">
        <v>2.1</v>
      </c>
      <c r="B3" s="44" t="s">
        <v>7</v>
      </c>
      <c r="C3" s="44" t="s">
        <v>8</v>
      </c>
      <c r="D3" s="45" t="s">
        <v>9</v>
      </c>
      <c r="E3" s="40" t="s">
        <v>2</v>
      </c>
      <c r="F3" s="40" t="s">
        <v>2</v>
      </c>
    </row>
    <row r="4" spans="1:6" ht="86.25" x14ac:dyDescent="0.3">
      <c r="A4" s="95">
        <v>2.1</v>
      </c>
      <c r="B4" s="96">
        <v>45597</v>
      </c>
      <c r="C4" s="46" t="s">
        <v>10</v>
      </c>
      <c r="D4" s="97" t="s">
        <v>11</v>
      </c>
      <c r="E4" s="58" t="s">
        <v>2</v>
      </c>
      <c r="F4" s="58" t="s">
        <v>2</v>
      </c>
    </row>
    <row r="5" spans="1:6" ht="224.25" x14ac:dyDescent="0.3">
      <c r="A5" s="95">
        <v>2.1</v>
      </c>
      <c r="B5" s="96">
        <v>45597</v>
      </c>
      <c r="C5" s="98" t="s">
        <v>12</v>
      </c>
      <c r="D5" s="97" t="s">
        <v>11</v>
      </c>
      <c r="E5" s="58" t="s">
        <v>2</v>
      </c>
      <c r="F5" s="58" t="s">
        <v>2</v>
      </c>
    </row>
    <row r="6" spans="1:6" ht="155.25" x14ac:dyDescent="0.3">
      <c r="A6" s="95">
        <v>2.1</v>
      </c>
      <c r="B6" s="99">
        <v>45597</v>
      </c>
      <c r="C6" s="98" t="s">
        <v>13</v>
      </c>
      <c r="D6" s="97" t="s">
        <v>11</v>
      </c>
      <c r="E6" s="58" t="s">
        <v>2</v>
      </c>
      <c r="F6" s="58" t="s">
        <v>2</v>
      </c>
    </row>
    <row r="7" spans="1:6" ht="17.25" x14ac:dyDescent="0.3">
      <c r="A7" s="95">
        <v>2.1</v>
      </c>
      <c r="B7" s="96">
        <v>45597</v>
      </c>
      <c r="C7" s="98" t="s">
        <v>14</v>
      </c>
      <c r="D7" s="97" t="s">
        <v>11</v>
      </c>
      <c r="E7" s="58" t="s">
        <v>2</v>
      </c>
      <c r="F7" s="58" t="s">
        <v>2</v>
      </c>
    </row>
    <row r="8" spans="1:6" ht="17.25" x14ac:dyDescent="0.3">
      <c r="A8" s="95">
        <v>2.1</v>
      </c>
      <c r="B8" s="96">
        <v>45597</v>
      </c>
      <c r="C8" s="100" t="s">
        <v>15</v>
      </c>
      <c r="D8" s="97" t="s">
        <v>11</v>
      </c>
      <c r="E8" s="58" t="s">
        <v>2</v>
      </c>
      <c r="F8" s="58" t="s">
        <v>2</v>
      </c>
    </row>
    <row r="9" spans="1:6" ht="172.5" x14ac:dyDescent="0.3">
      <c r="A9" s="95">
        <v>2.1</v>
      </c>
      <c r="B9" s="96">
        <v>45597</v>
      </c>
      <c r="C9" s="98" t="s">
        <v>16</v>
      </c>
      <c r="D9" s="97" t="s">
        <v>11</v>
      </c>
      <c r="E9" s="58" t="s">
        <v>2</v>
      </c>
      <c r="F9" s="58" t="s">
        <v>2</v>
      </c>
    </row>
    <row r="10" spans="1:6" ht="34.5" x14ac:dyDescent="0.3">
      <c r="A10" s="95">
        <v>2.1</v>
      </c>
      <c r="B10" s="96">
        <v>45597</v>
      </c>
      <c r="C10" s="98" t="s">
        <v>17</v>
      </c>
      <c r="D10" s="97" t="s">
        <v>11</v>
      </c>
      <c r="E10" s="58" t="s">
        <v>2</v>
      </c>
      <c r="F10" s="58" t="s">
        <v>2</v>
      </c>
    </row>
    <row r="11" spans="1:6" ht="51.75" x14ac:dyDescent="0.3">
      <c r="A11" s="95">
        <v>2.1</v>
      </c>
      <c r="B11" s="96">
        <v>45597</v>
      </c>
      <c r="C11" s="98" t="s">
        <v>18</v>
      </c>
      <c r="D11" s="97" t="s">
        <v>11</v>
      </c>
      <c r="E11" s="58" t="s">
        <v>2</v>
      </c>
      <c r="F11" s="58" t="s">
        <v>2</v>
      </c>
    </row>
    <row r="12" spans="1:6" ht="258.75" x14ac:dyDescent="0.3">
      <c r="A12" s="95">
        <v>2.1</v>
      </c>
      <c r="B12" s="96">
        <v>45597</v>
      </c>
      <c r="C12" s="98" t="s">
        <v>1115</v>
      </c>
      <c r="D12" s="97" t="s">
        <v>11</v>
      </c>
      <c r="E12" s="58" t="s">
        <v>2</v>
      </c>
      <c r="F12" s="58" t="s">
        <v>2</v>
      </c>
    </row>
    <row r="13" spans="1:6" ht="409.5" x14ac:dyDescent="0.3">
      <c r="A13" s="95">
        <v>2.2000000000000002</v>
      </c>
      <c r="B13" s="96">
        <v>45689</v>
      </c>
      <c r="C13" s="98" t="s">
        <v>19</v>
      </c>
      <c r="D13" s="97" t="s">
        <v>20</v>
      </c>
      <c r="E13" s="58" t="s">
        <v>2</v>
      </c>
      <c r="F13" s="58" t="s">
        <v>2</v>
      </c>
    </row>
    <row r="14" spans="1:6" ht="409.5" x14ac:dyDescent="0.3">
      <c r="A14" s="95">
        <v>2.2000000000000002</v>
      </c>
      <c r="B14" s="96">
        <v>45689</v>
      </c>
      <c r="C14" s="98" t="s">
        <v>21</v>
      </c>
      <c r="D14" s="97" t="s">
        <v>20</v>
      </c>
      <c r="E14" s="58" t="s">
        <v>2</v>
      </c>
      <c r="F14" s="58" t="s">
        <v>2</v>
      </c>
    </row>
    <row r="15" spans="1:6" ht="409.5" x14ac:dyDescent="0.3">
      <c r="A15" s="95">
        <v>2.2000000000000002</v>
      </c>
      <c r="B15" s="96">
        <v>45689</v>
      </c>
      <c r="C15" s="98" t="s">
        <v>22</v>
      </c>
      <c r="D15" s="97" t="s">
        <v>23</v>
      </c>
      <c r="E15" s="58" t="s">
        <v>2</v>
      </c>
      <c r="F15" s="58" t="s">
        <v>2</v>
      </c>
    </row>
    <row r="16" spans="1:6" ht="34.5" x14ac:dyDescent="0.3">
      <c r="A16" s="95">
        <v>2.2000000000000002</v>
      </c>
      <c r="B16" s="96">
        <v>45689</v>
      </c>
      <c r="C16" s="98" t="s">
        <v>24</v>
      </c>
      <c r="D16" s="97" t="s">
        <v>20</v>
      </c>
      <c r="E16" s="58" t="s">
        <v>2</v>
      </c>
      <c r="F16" s="58" t="s">
        <v>2</v>
      </c>
    </row>
    <row r="17" spans="1:6" ht="345" x14ac:dyDescent="0.3">
      <c r="A17" s="95">
        <v>2.2000000000000002</v>
      </c>
      <c r="B17" s="96">
        <v>45689</v>
      </c>
      <c r="C17" s="98" t="s">
        <v>25</v>
      </c>
      <c r="D17" s="97" t="s">
        <v>20</v>
      </c>
      <c r="E17" s="58" t="s">
        <v>2</v>
      </c>
      <c r="F17" s="58" t="s">
        <v>2</v>
      </c>
    </row>
    <row r="18" spans="1:6" ht="29.45" customHeight="1" x14ac:dyDescent="0.3">
      <c r="A18" s="95">
        <v>2.2000000000000002</v>
      </c>
      <c r="B18" s="96">
        <v>45689</v>
      </c>
      <c r="C18" s="98" t="s">
        <v>26</v>
      </c>
      <c r="D18" s="97" t="s">
        <v>11</v>
      </c>
      <c r="E18" s="58" t="s">
        <v>2</v>
      </c>
      <c r="F18" s="58" t="s">
        <v>2</v>
      </c>
    </row>
    <row r="19" spans="1:6" ht="32.1" customHeight="1" x14ac:dyDescent="0.3">
      <c r="A19" s="95">
        <v>2.2000000000000002</v>
      </c>
      <c r="B19" s="96">
        <v>45689</v>
      </c>
      <c r="C19" s="100" t="s">
        <v>27</v>
      </c>
      <c r="D19" s="97" t="s">
        <v>20</v>
      </c>
      <c r="E19" s="58" t="s">
        <v>2</v>
      </c>
      <c r="F19" s="58" t="s">
        <v>2</v>
      </c>
    </row>
    <row r="20" spans="1:6" ht="409.5" x14ac:dyDescent="0.3">
      <c r="A20" s="95">
        <v>2.2999999999999998</v>
      </c>
      <c r="B20" s="96">
        <v>45833</v>
      </c>
      <c r="C20" s="98" t="s">
        <v>28</v>
      </c>
      <c r="D20" s="97" t="s">
        <v>20</v>
      </c>
      <c r="E20" s="58" t="s">
        <v>2</v>
      </c>
      <c r="F20" s="58" t="s">
        <v>2</v>
      </c>
    </row>
    <row r="21" spans="1:6" ht="409.5" x14ac:dyDescent="0.3">
      <c r="A21" s="95">
        <v>2.2999999999999998</v>
      </c>
      <c r="B21" s="96">
        <v>45833</v>
      </c>
      <c r="C21" s="98" t="s">
        <v>29</v>
      </c>
      <c r="D21" s="97" t="s">
        <v>20</v>
      </c>
      <c r="E21" s="58" t="s">
        <v>2</v>
      </c>
      <c r="F21" s="58" t="s">
        <v>2</v>
      </c>
    </row>
    <row r="22" spans="1:6" s="40" customFormat="1" ht="33.75" customHeight="1" x14ac:dyDescent="0.3">
      <c r="A22" s="95">
        <v>2.2999999999999998</v>
      </c>
      <c r="B22" s="96">
        <v>45833</v>
      </c>
      <c r="C22" s="98" t="s">
        <v>30</v>
      </c>
      <c r="D22" s="97" t="s">
        <v>20</v>
      </c>
      <c r="E22" s="95"/>
      <c r="F22" s="96"/>
    </row>
    <row r="23" spans="1:6" ht="30.75" customHeight="1" x14ac:dyDescent="0.3">
      <c r="A23" s="95">
        <v>2.2999999999999998</v>
      </c>
      <c r="B23" s="96">
        <v>45823</v>
      </c>
      <c r="C23" s="98" t="s">
        <v>31</v>
      </c>
      <c r="D23" s="97" t="s">
        <v>20</v>
      </c>
      <c r="E23" s="58" t="s">
        <v>2</v>
      </c>
      <c r="F23" s="58" t="s">
        <v>2</v>
      </c>
    </row>
    <row r="24" spans="1:6" ht="177" customHeight="1" x14ac:dyDescent="0.3">
      <c r="A24" s="95">
        <v>2.2999999999999998</v>
      </c>
      <c r="B24" s="96">
        <v>45823</v>
      </c>
      <c r="C24" s="98" t="s">
        <v>32</v>
      </c>
      <c r="D24" s="97" t="s">
        <v>20</v>
      </c>
      <c r="E24" s="58" t="s">
        <v>2</v>
      </c>
      <c r="F24" s="58" t="s">
        <v>2</v>
      </c>
    </row>
    <row r="25" spans="1:6" ht="120.75" x14ac:dyDescent="0.3">
      <c r="A25" s="95">
        <v>2.2999999999999998</v>
      </c>
      <c r="B25" s="96">
        <v>45853</v>
      </c>
      <c r="C25" s="98" t="s">
        <v>1111</v>
      </c>
      <c r="D25" s="97" t="s">
        <v>11</v>
      </c>
      <c r="E25" s="58" t="s">
        <v>2</v>
      </c>
      <c r="F25" s="58" t="s">
        <v>2</v>
      </c>
    </row>
    <row r="26" spans="1:6" ht="54.75" customHeight="1" x14ac:dyDescent="0.3">
      <c r="A26" s="95">
        <v>2.2999999999999998</v>
      </c>
      <c r="B26" s="96">
        <v>45853</v>
      </c>
      <c r="C26" s="98" t="s">
        <v>1112</v>
      </c>
      <c r="D26" s="97" t="s">
        <v>11</v>
      </c>
    </row>
    <row r="27" spans="1:6" s="40" customFormat="1" ht="28.5" customHeight="1" x14ac:dyDescent="0.3">
      <c r="A27" s="101">
        <v>2.2999999999999998</v>
      </c>
      <c r="B27" s="96">
        <v>45853</v>
      </c>
      <c r="C27" s="102" t="s">
        <v>33</v>
      </c>
      <c r="D27" s="97" t="s">
        <v>20</v>
      </c>
    </row>
    <row r="28" spans="1:6" ht="43.5" customHeight="1" x14ac:dyDescent="0.3">
      <c r="A28" s="101">
        <v>2.2999999999999998</v>
      </c>
      <c r="B28" s="96">
        <v>45853</v>
      </c>
      <c r="C28" s="103" t="s">
        <v>34</v>
      </c>
      <c r="D28" s="97" t="s">
        <v>20</v>
      </c>
    </row>
    <row r="29" spans="1:6" ht="86.25" x14ac:dyDescent="0.3">
      <c r="A29" s="101">
        <v>2.2999999999999998</v>
      </c>
      <c r="B29" s="96">
        <v>45853</v>
      </c>
      <c r="C29" s="103" t="s">
        <v>35</v>
      </c>
      <c r="D29" s="97" t="s">
        <v>11</v>
      </c>
    </row>
    <row r="30" spans="1:6" ht="27" customHeight="1" x14ac:dyDescent="0.3">
      <c r="A30" s="101">
        <v>2.2999999999999998</v>
      </c>
      <c r="B30" s="96">
        <v>45853</v>
      </c>
      <c r="C30" s="103" t="s">
        <v>36</v>
      </c>
      <c r="D30" s="97" t="s">
        <v>11</v>
      </c>
    </row>
    <row r="31" spans="1:6" ht="25.5" customHeight="1" x14ac:dyDescent="0.3">
      <c r="A31" s="101">
        <v>2.2999999999999998</v>
      </c>
      <c r="B31" s="96">
        <v>45853</v>
      </c>
      <c r="C31" s="103" t="s">
        <v>37</v>
      </c>
      <c r="D31" s="97" t="s">
        <v>11</v>
      </c>
    </row>
    <row r="32" spans="1:6" ht="25.5" customHeight="1" x14ac:dyDescent="0.3">
      <c r="A32" s="101">
        <v>2.4</v>
      </c>
      <c r="B32" s="96">
        <v>45955</v>
      </c>
      <c r="C32" s="103" t="s">
        <v>1116</v>
      </c>
      <c r="D32" s="97" t="s">
        <v>11</v>
      </c>
    </row>
    <row r="33" spans="1:4" ht="69" x14ac:dyDescent="0.3">
      <c r="A33" s="101">
        <v>2.4</v>
      </c>
      <c r="B33" s="96">
        <v>45955</v>
      </c>
      <c r="C33" s="104" t="s">
        <v>1149</v>
      </c>
      <c r="D33" s="97" t="s">
        <v>20</v>
      </c>
    </row>
    <row r="34" spans="1:4" ht="409.5" x14ac:dyDescent="0.3">
      <c r="A34" s="101">
        <v>2.4</v>
      </c>
      <c r="B34" s="96">
        <v>45955</v>
      </c>
      <c r="C34" s="98" t="s">
        <v>1144</v>
      </c>
      <c r="D34" s="97" t="s">
        <v>20</v>
      </c>
    </row>
    <row r="35" spans="1:4" ht="409.5" x14ac:dyDescent="0.3">
      <c r="A35" s="101">
        <v>2.4</v>
      </c>
      <c r="B35" s="96">
        <v>45955</v>
      </c>
      <c r="C35" s="98" t="s">
        <v>1143</v>
      </c>
      <c r="D35" s="97" t="s">
        <v>20</v>
      </c>
    </row>
    <row r="36" spans="1:4" ht="28.5" customHeight="1" x14ac:dyDescent="0.3">
      <c r="A36" s="101">
        <v>2.4</v>
      </c>
      <c r="B36" s="96">
        <v>45955</v>
      </c>
      <c r="C36" s="103" t="s">
        <v>1132</v>
      </c>
      <c r="D36" s="97" t="s">
        <v>20</v>
      </c>
    </row>
    <row r="37" spans="1:4" ht="51.75" x14ac:dyDescent="0.3">
      <c r="A37" s="101">
        <v>2.4</v>
      </c>
      <c r="B37" s="96">
        <v>45955</v>
      </c>
      <c r="C37" s="105" t="s">
        <v>1145</v>
      </c>
      <c r="D37" s="97" t="s">
        <v>11</v>
      </c>
    </row>
    <row r="38" spans="1:4" ht="21.75" customHeight="1" x14ac:dyDescent="0.3">
      <c r="A38" s="106">
        <v>2.4</v>
      </c>
      <c r="B38" s="96">
        <v>45955</v>
      </c>
      <c r="C38" s="104" t="s">
        <v>1138</v>
      </c>
      <c r="D38" s="107" t="s">
        <v>11</v>
      </c>
    </row>
    <row r="39" spans="1:4" ht="21" customHeight="1" x14ac:dyDescent="0.3">
      <c r="A39" s="108">
        <v>2.4</v>
      </c>
      <c r="B39" s="96">
        <v>45955</v>
      </c>
      <c r="C39" s="113" t="s">
        <v>1146</v>
      </c>
      <c r="D39" s="109" t="s">
        <v>1141</v>
      </c>
    </row>
    <row r="40" spans="1:4" ht="41.25" customHeight="1" x14ac:dyDescent="0.3">
      <c r="A40" s="110">
        <v>2.4</v>
      </c>
      <c r="B40" s="111">
        <v>45955</v>
      </c>
      <c r="C40" s="112" t="s">
        <v>1147</v>
      </c>
      <c r="D40" s="109" t="s">
        <v>11</v>
      </c>
    </row>
  </sheetData>
  <sheetProtection sheet="1" objects="1" scenarios="1" selectLockedCells="1" autoFilter="0"/>
  <pageMargins left="0.7" right="0.7" top="0.75" bottom="0.75" header="0.3" footer="0.3"/>
  <pageSetup orientation="portrait"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085A4D-D5A0-42CA-AD65-DA78F4808647}">
  <dimension ref="A1:AC108"/>
  <sheetViews>
    <sheetView tabSelected="1" zoomScale="80" zoomScaleNormal="80" workbookViewId="0">
      <pane ySplit="2" topLeftCell="A3" activePane="bottomLeft" state="frozen"/>
      <selection pane="bottomLeft"/>
    </sheetView>
  </sheetViews>
  <sheetFormatPr defaultColWidth="0" defaultRowHeight="16.5" zeroHeight="1" x14ac:dyDescent="0.3"/>
  <cols>
    <col min="1" max="1" width="8.7109375" style="58" customWidth="1"/>
    <col min="2" max="2" width="25.7109375" style="58" customWidth="1"/>
    <col min="3" max="3" width="37.85546875" style="58" customWidth="1"/>
    <col min="4" max="4" width="17.7109375" style="58" customWidth="1"/>
    <col min="5" max="5" width="18.85546875" style="58" customWidth="1"/>
    <col min="6" max="6" width="27.5703125" style="58" customWidth="1"/>
    <col min="7" max="7" width="39.140625" style="58" customWidth="1"/>
    <col min="8" max="8" width="27.28515625" style="58" customWidth="1"/>
    <col min="9" max="9" width="26.5703125" style="58" customWidth="1"/>
    <col min="10" max="10" width="33.28515625" style="58" customWidth="1"/>
    <col min="11" max="11" width="41.28515625" style="58" customWidth="1"/>
    <col min="12" max="12" width="17.42578125" style="58" customWidth="1"/>
    <col min="13" max="13" width="16.28515625" style="58" customWidth="1"/>
    <col min="14" max="14" width="14.42578125" style="58" customWidth="1"/>
    <col min="15" max="15" width="14" style="58" customWidth="1"/>
    <col min="16" max="16" width="17.28515625" style="58" customWidth="1"/>
    <col min="17" max="17" width="16.28515625" style="58" customWidth="1"/>
    <col min="18" max="18" width="17" style="58" customWidth="1"/>
    <col min="19" max="19" width="17.28515625" style="58" customWidth="1"/>
    <col min="20" max="20" width="37.140625" style="58" customWidth="1"/>
    <col min="21" max="21" width="15" style="58" customWidth="1"/>
    <col min="22" max="22" width="14.5703125" style="58" customWidth="1"/>
    <col min="23" max="23" width="14.42578125" style="58" customWidth="1"/>
    <col min="24" max="24" width="19.42578125" style="58" customWidth="1"/>
    <col min="25" max="25" width="17.5703125" style="58" customWidth="1"/>
    <col min="26" max="26" width="16.140625" style="58" customWidth="1"/>
    <col min="27" max="27" width="23.28515625" style="58" customWidth="1"/>
    <col min="28" max="28" width="14.85546875" style="58" hidden="1" customWidth="1"/>
    <col min="29" max="29" width="11.7109375" style="58" hidden="1" customWidth="1"/>
    <col min="30" max="16384" width="8.7109375" style="58" hidden="1"/>
  </cols>
  <sheetData>
    <row r="1" spans="1:27" s="59" customFormat="1" ht="8.25" customHeight="1" x14ac:dyDescent="0.3">
      <c r="A1" s="15" t="s">
        <v>0</v>
      </c>
      <c r="B1" s="38" t="s">
        <v>1</v>
      </c>
      <c r="C1" s="38" t="s">
        <v>1</v>
      </c>
      <c r="D1" s="38" t="s">
        <v>1</v>
      </c>
      <c r="E1" s="38" t="s">
        <v>1</v>
      </c>
      <c r="F1" s="38" t="s">
        <v>1</v>
      </c>
      <c r="G1" s="38" t="s">
        <v>1</v>
      </c>
      <c r="H1" s="38" t="s">
        <v>1</v>
      </c>
      <c r="I1" s="38" t="s">
        <v>1</v>
      </c>
      <c r="J1" s="38" t="s">
        <v>1</v>
      </c>
      <c r="K1" s="38" t="s">
        <v>1</v>
      </c>
      <c r="L1" s="38" t="s">
        <v>1</v>
      </c>
      <c r="M1" s="38" t="s">
        <v>1</v>
      </c>
      <c r="N1" s="38" t="s">
        <v>1</v>
      </c>
      <c r="O1" s="38" t="s">
        <v>1</v>
      </c>
      <c r="P1" s="38" t="s">
        <v>1</v>
      </c>
      <c r="Q1" s="38" t="s">
        <v>1</v>
      </c>
      <c r="R1" s="38" t="s">
        <v>1</v>
      </c>
      <c r="S1" s="38" t="s">
        <v>1</v>
      </c>
      <c r="T1" s="38" t="s">
        <v>1</v>
      </c>
      <c r="U1" s="38" t="s">
        <v>1</v>
      </c>
      <c r="V1" s="38" t="s">
        <v>1</v>
      </c>
      <c r="W1" s="38" t="s">
        <v>1</v>
      </c>
      <c r="X1" s="38" t="s">
        <v>1</v>
      </c>
      <c r="Y1" s="38" t="s">
        <v>1</v>
      </c>
      <c r="Z1" s="38" t="s">
        <v>1</v>
      </c>
      <c r="AA1" s="38" t="s">
        <v>1</v>
      </c>
    </row>
    <row r="2" spans="1:27" s="57" customFormat="1" ht="120.75" x14ac:dyDescent="0.3">
      <c r="A2" s="52" t="s">
        <v>38</v>
      </c>
      <c r="B2" s="53" t="s">
        <v>39</v>
      </c>
      <c r="C2" s="53" t="s">
        <v>40</v>
      </c>
      <c r="D2" s="53" t="s">
        <v>41</v>
      </c>
      <c r="E2" s="53" t="s">
        <v>42</v>
      </c>
      <c r="F2" s="53" t="s">
        <v>43</v>
      </c>
      <c r="G2" s="53" t="s">
        <v>44</v>
      </c>
      <c r="H2" s="53" t="s">
        <v>45</v>
      </c>
      <c r="I2" s="53" t="s">
        <v>46</v>
      </c>
      <c r="J2" s="54" t="s">
        <v>47</v>
      </c>
      <c r="K2" s="55" t="s">
        <v>48</v>
      </c>
      <c r="L2" s="53" t="s">
        <v>49</v>
      </c>
      <c r="M2" s="53" t="s">
        <v>50</v>
      </c>
      <c r="N2" s="53" t="s">
        <v>51</v>
      </c>
      <c r="O2" s="53" t="s">
        <v>52</v>
      </c>
      <c r="P2" s="53" t="s">
        <v>53</v>
      </c>
      <c r="Q2" s="53" t="s">
        <v>54</v>
      </c>
      <c r="R2" s="53" t="s">
        <v>55</v>
      </c>
      <c r="S2" s="53" t="s">
        <v>56</v>
      </c>
      <c r="T2" s="53" t="s">
        <v>57</v>
      </c>
      <c r="U2" s="53" t="s">
        <v>58</v>
      </c>
      <c r="V2" s="53" t="s">
        <v>59</v>
      </c>
      <c r="W2" s="53" t="s">
        <v>60</v>
      </c>
      <c r="X2" s="53" t="s">
        <v>61</v>
      </c>
      <c r="Y2" s="53" t="s">
        <v>62</v>
      </c>
      <c r="Z2" s="53" t="s">
        <v>1139</v>
      </c>
      <c r="AA2" s="56" t="s">
        <v>63</v>
      </c>
    </row>
    <row r="3" spans="1:27" ht="155.25" x14ac:dyDescent="0.3">
      <c r="A3" s="114">
        <v>90785</v>
      </c>
      <c r="B3" s="115" t="s">
        <v>64</v>
      </c>
      <c r="C3" s="116" t="s">
        <v>65</v>
      </c>
      <c r="D3" s="117" t="s">
        <v>66</v>
      </c>
      <c r="E3" s="117" t="s">
        <v>67</v>
      </c>
      <c r="F3" s="116" t="s">
        <v>68</v>
      </c>
      <c r="G3" s="116" t="s">
        <v>69</v>
      </c>
      <c r="H3" s="116" t="s">
        <v>70</v>
      </c>
      <c r="I3" s="116" t="s">
        <v>71</v>
      </c>
      <c r="J3" s="116" t="s">
        <v>72</v>
      </c>
      <c r="K3" s="116" t="s">
        <v>2</v>
      </c>
      <c r="L3" s="116" t="s">
        <v>73</v>
      </c>
      <c r="M3" s="116" t="s">
        <v>73</v>
      </c>
      <c r="N3" s="116" t="s">
        <v>73</v>
      </c>
      <c r="O3" s="116" t="s">
        <v>73</v>
      </c>
      <c r="P3" s="116" t="s">
        <v>68</v>
      </c>
      <c r="Q3" s="116" t="s">
        <v>73</v>
      </c>
      <c r="R3" s="116" t="s">
        <v>73</v>
      </c>
      <c r="S3" s="116" t="s">
        <v>73</v>
      </c>
      <c r="T3" s="116" t="s">
        <v>1150</v>
      </c>
      <c r="U3" s="116" t="s">
        <v>74</v>
      </c>
      <c r="V3" s="116" t="s">
        <v>75</v>
      </c>
      <c r="W3" s="116" t="s">
        <v>76</v>
      </c>
      <c r="X3" s="116" t="s">
        <v>73</v>
      </c>
      <c r="Y3" s="116" t="s">
        <v>68</v>
      </c>
      <c r="Z3" s="117">
        <v>1</v>
      </c>
      <c r="AA3" s="118" t="s">
        <v>77</v>
      </c>
    </row>
    <row r="4" spans="1:27" ht="241.5" x14ac:dyDescent="0.3">
      <c r="A4" s="114">
        <v>90791</v>
      </c>
      <c r="B4" s="115" t="s">
        <v>78</v>
      </c>
      <c r="C4" s="116" t="s">
        <v>79</v>
      </c>
      <c r="D4" s="115" t="s">
        <v>80</v>
      </c>
      <c r="E4" s="115" t="s">
        <v>81</v>
      </c>
      <c r="F4" s="115" t="s">
        <v>82</v>
      </c>
      <c r="G4" s="115" t="s">
        <v>83</v>
      </c>
      <c r="H4" s="116" t="s">
        <v>84</v>
      </c>
      <c r="I4" s="116" t="s">
        <v>71</v>
      </c>
      <c r="J4" s="116" t="s">
        <v>85</v>
      </c>
      <c r="K4" s="116" t="s">
        <v>86</v>
      </c>
      <c r="L4" s="116" t="s">
        <v>73</v>
      </c>
      <c r="M4" s="119" t="s">
        <v>73</v>
      </c>
      <c r="N4" s="119" t="s">
        <v>73</v>
      </c>
      <c r="O4" s="119" t="s">
        <v>73</v>
      </c>
      <c r="P4" s="119" t="s">
        <v>68</v>
      </c>
      <c r="Q4" s="119" t="s">
        <v>73</v>
      </c>
      <c r="R4" s="119" t="s">
        <v>73</v>
      </c>
      <c r="S4" s="119" t="s">
        <v>73</v>
      </c>
      <c r="T4" s="119" t="s">
        <v>87</v>
      </c>
      <c r="U4" s="119">
        <v>4</v>
      </c>
      <c r="V4" s="116" t="s">
        <v>75</v>
      </c>
      <c r="W4" s="116" t="s">
        <v>76</v>
      </c>
      <c r="X4" s="116" t="s">
        <v>73</v>
      </c>
      <c r="Y4" s="116" t="s">
        <v>68</v>
      </c>
      <c r="Z4" s="120">
        <v>1</v>
      </c>
      <c r="AA4" s="118" t="s">
        <v>88</v>
      </c>
    </row>
    <row r="5" spans="1:27" ht="241.5" x14ac:dyDescent="0.3">
      <c r="A5" s="114">
        <v>90792</v>
      </c>
      <c r="B5" s="115" t="s">
        <v>78</v>
      </c>
      <c r="C5" s="116" t="s">
        <v>89</v>
      </c>
      <c r="D5" s="115" t="s">
        <v>80</v>
      </c>
      <c r="E5" s="115" t="s">
        <v>81</v>
      </c>
      <c r="F5" s="115" t="s">
        <v>82</v>
      </c>
      <c r="G5" s="115" t="s">
        <v>90</v>
      </c>
      <c r="H5" s="116" t="s">
        <v>91</v>
      </c>
      <c r="I5" s="116" t="s">
        <v>71</v>
      </c>
      <c r="J5" s="116" t="s">
        <v>85</v>
      </c>
      <c r="K5" s="116" t="s">
        <v>92</v>
      </c>
      <c r="L5" s="116" t="s">
        <v>73</v>
      </c>
      <c r="M5" s="119" t="s">
        <v>73</v>
      </c>
      <c r="N5" s="119" t="s">
        <v>73</v>
      </c>
      <c r="O5" s="119" t="s">
        <v>73</v>
      </c>
      <c r="P5" s="119" t="s">
        <v>68</v>
      </c>
      <c r="Q5" s="119" t="s">
        <v>73</v>
      </c>
      <c r="R5" s="119" t="s">
        <v>73</v>
      </c>
      <c r="S5" s="119" t="s">
        <v>73</v>
      </c>
      <c r="T5" s="119" t="s">
        <v>87</v>
      </c>
      <c r="U5" s="119">
        <v>4</v>
      </c>
      <c r="V5" s="116" t="s">
        <v>75</v>
      </c>
      <c r="W5" s="116" t="s">
        <v>76</v>
      </c>
      <c r="X5" s="116" t="s">
        <v>73</v>
      </c>
      <c r="Y5" s="116" t="s">
        <v>68</v>
      </c>
      <c r="Z5" s="121">
        <v>1</v>
      </c>
      <c r="AA5" s="118" t="s">
        <v>93</v>
      </c>
    </row>
    <row r="6" spans="1:27" ht="241.5" x14ac:dyDescent="0.3">
      <c r="A6" s="114">
        <v>90846</v>
      </c>
      <c r="B6" s="115" t="s">
        <v>94</v>
      </c>
      <c r="C6" s="116" t="s">
        <v>95</v>
      </c>
      <c r="D6" s="122" t="s">
        <v>96</v>
      </c>
      <c r="E6" s="122" t="s">
        <v>97</v>
      </c>
      <c r="F6" s="116" t="s">
        <v>98</v>
      </c>
      <c r="G6" s="115" t="s">
        <v>99</v>
      </c>
      <c r="H6" s="116" t="s">
        <v>84</v>
      </c>
      <c r="I6" s="116" t="s">
        <v>71</v>
      </c>
      <c r="J6" s="116" t="s">
        <v>100</v>
      </c>
      <c r="K6" s="116" t="s">
        <v>101</v>
      </c>
      <c r="L6" s="116" t="s">
        <v>73</v>
      </c>
      <c r="M6" s="116" t="s">
        <v>73</v>
      </c>
      <c r="N6" s="116" t="s">
        <v>73</v>
      </c>
      <c r="O6" s="116" t="s">
        <v>73</v>
      </c>
      <c r="P6" s="116" t="s">
        <v>73</v>
      </c>
      <c r="Q6" s="116" t="s">
        <v>73</v>
      </c>
      <c r="R6" s="116" t="s">
        <v>73</v>
      </c>
      <c r="S6" s="116" t="s">
        <v>73</v>
      </c>
      <c r="T6" s="119" t="s">
        <v>87</v>
      </c>
      <c r="U6" s="116">
        <v>4</v>
      </c>
      <c r="V6" s="116" t="s">
        <v>75</v>
      </c>
      <c r="W6" s="116" t="s">
        <v>76</v>
      </c>
      <c r="X6" s="116" t="s">
        <v>73</v>
      </c>
      <c r="Y6" s="116" t="s">
        <v>68</v>
      </c>
      <c r="Z6" s="123">
        <v>1</v>
      </c>
      <c r="AA6" s="118" t="s">
        <v>88</v>
      </c>
    </row>
    <row r="7" spans="1:27" ht="241.5" x14ac:dyDescent="0.3">
      <c r="A7" s="114">
        <v>90847</v>
      </c>
      <c r="B7" s="115" t="s">
        <v>94</v>
      </c>
      <c r="C7" s="116" t="s">
        <v>102</v>
      </c>
      <c r="D7" s="117" t="s">
        <v>96</v>
      </c>
      <c r="E7" s="122" t="s">
        <v>97</v>
      </c>
      <c r="F7" s="116" t="s">
        <v>98</v>
      </c>
      <c r="G7" s="115" t="s">
        <v>103</v>
      </c>
      <c r="H7" s="116" t="s">
        <v>84</v>
      </c>
      <c r="I7" s="116" t="s">
        <v>71</v>
      </c>
      <c r="J7" s="116" t="s">
        <v>100</v>
      </c>
      <c r="K7" s="116" t="s">
        <v>104</v>
      </c>
      <c r="L7" s="116" t="s">
        <v>73</v>
      </c>
      <c r="M7" s="116" t="s">
        <v>73</v>
      </c>
      <c r="N7" s="116" t="s">
        <v>73</v>
      </c>
      <c r="O7" s="116" t="s">
        <v>73</v>
      </c>
      <c r="P7" s="116" t="s">
        <v>73</v>
      </c>
      <c r="Q7" s="116" t="s">
        <v>73</v>
      </c>
      <c r="R7" s="116" t="s">
        <v>73</v>
      </c>
      <c r="S7" s="116" t="s">
        <v>73</v>
      </c>
      <c r="T7" s="119" t="s">
        <v>87</v>
      </c>
      <c r="U7" s="116">
        <v>4</v>
      </c>
      <c r="V7" s="116" t="s">
        <v>75</v>
      </c>
      <c r="W7" s="116" t="s">
        <v>76</v>
      </c>
      <c r="X7" s="116" t="s">
        <v>73</v>
      </c>
      <c r="Y7" s="116" t="s">
        <v>68</v>
      </c>
      <c r="Z7" s="123">
        <v>1</v>
      </c>
      <c r="AA7" s="118" t="s">
        <v>88</v>
      </c>
    </row>
    <row r="8" spans="1:27" ht="241.5" x14ac:dyDescent="0.3">
      <c r="A8" s="114">
        <v>90849</v>
      </c>
      <c r="B8" s="115" t="s">
        <v>94</v>
      </c>
      <c r="C8" s="116" t="s">
        <v>105</v>
      </c>
      <c r="D8" s="115" t="s">
        <v>106</v>
      </c>
      <c r="E8" s="115" t="s">
        <v>107</v>
      </c>
      <c r="F8" s="116" t="s">
        <v>108</v>
      </c>
      <c r="G8" s="115" t="s">
        <v>109</v>
      </c>
      <c r="H8" s="116" t="s">
        <v>84</v>
      </c>
      <c r="I8" s="116" t="s">
        <v>71</v>
      </c>
      <c r="J8" s="116" t="s">
        <v>2</v>
      </c>
      <c r="K8" s="116" t="s">
        <v>110</v>
      </c>
      <c r="L8" s="116" t="s">
        <v>73</v>
      </c>
      <c r="M8" s="116" t="s">
        <v>73</v>
      </c>
      <c r="N8" s="116" t="s">
        <v>73</v>
      </c>
      <c r="O8" s="116" t="s">
        <v>73</v>
      </c>
      <c r="P8" s="116" t="s">
        <v>73</v>
      </c>
      <c r="Q8" s="116" t="s">
        <v>73</v>
      </c>
      <c r="R8" s="116" t="s">
        <v>73</v>
      </c>
      <c r="S8" s="116" t="s">
        <v>73</v>
      </c>
      <c r="T8" s="119" t="s">
        <v>87</v>
      </c>
      <c r="U8" s="116">
        <v>6</v>
      </c>
      <c r="V8" s="116" t="s">
        <v>75</v>
      </c>
      <c r="W8" s="116" t="s">
        <v>76</v>
      </c>
      <c r="X8" s="116" t="s">
        <v>73</v>
      </c>
      <c r="Y8" s="116" t="s">
        <v>68</v>
      </c>
      <c r="Z8" s="123">
        <v>1</v>
      </c>
      <c r="AA8" s="118" t="s">
        <v>88</v>
      </c>
    </row>
    <row r="9" spans="1:27" ht="241.5" x14ac:dyDescent="0.3">
      <c r="A9" s="114">
        <v>90865</v>
      </c>
      <c r="B9" s="115" t="s">
        <v>78</v>
      </c>
      <c r="C9" s="116" t="s">
        <v>111</v>
      </c>
      <c r="D9" s="115" t="s">
        <v>112</v>
      </c>
      <c r="E9" s="115" t="s">
        <v>113</v>
      </c>
      <c r="F9" s="116" t="s">
        <v>114</v>
      </c>
      <c r="G9" s="115" t="s">
        <v>115</v>
      </c>
      <c r="H9" s="116" t="s">
        <v>91</v>
      </c>
      <c r="I9" s="116" t="s">
        <v>116</v>
      </c>
      <c r="J9" s="116" t="s">
        <v>2</v>
      </c>
      <c r="K9" s="116" t="s">
        <v>117</v>
      </c>
      <c r="L9" s="116" t="s">
        <v>73</v>
      </c>
      <c r="M9" s="116" t="s">
        <v>73</v>
      </c>
      <c r="N9" s="116" t="s">
        <v>73</v>
      </c>
      <c r="O9" s="116" t="s">
        <v>73</v>
      </c>
      <c r="P9" s="116" t="s">
        <v>68</v>
      </c>
      <c r="Q9" s="116" t="s">
        <v>73</v>
      </c>
      <c r="R9" s="116" t="s">
        <v>73</v>
      </c>
      <c r="S9" s="116" t="s">
        <v>73</v>
      </c>
      <c r="T9" s="119" t="s">
        <v>87</v>
      </c>
      <c r="U9" s="116">
        <v>6</v>
      </c>
      <c r="V9" s="116" t="s">
        <v>75</v>
      </c>
      <c r="W9" s="116" t="s">
        <v>76</v>
      </c>
      <c r="X9" s="116" t="s">
        <v>73</v>
      </c>
      <c r="Y9" s="116" t="s">
        <v>68</v>
      </c>
      <c r="Z9" s="123">
        <v>1</v>
      </c>
      <c r="AA9" s="118" t="s">
        <v>118</v>
      </c>
    </row>
    <row r="10" spans="1:27" ht="241.5" x14ac:dyDescent="0.3">
      <c r="A10" s="114">
        <v>90882</v>
      </c>
      <c r="B10" s="115" t="s">
        <v>119</v>
      </c>
      <c r="C10" s="116" t="s">
        <v>120</v>
      </c>
      <c r="D10" s="117" t="s">
        <v>121</v>
      </c>
      <c r="E10" s="117" t="s">
        <v>122</v>
      </c>
      <c r="F10" s="116" t="s">
        <v>123</v>
      </c>
      <c r="G10" s="115" t="s">
        <v>124</v>
      </c>
      <c r="H10" s="116" t="s">
        <v>125</v>
      </c>
      <c r="I10" s="116" t="s">
        <v>1092</v>
      </c>
      <c r="J10" s="116" t="s">
        <v>2</v>
      </c>
      <c r="K10" s="116" t="s">
        <v>2</v>
      </c>
      <c r="L10" s="116" t="s">
        <v>68</v>
      </c>
      <c r="M10" s="116" t="s">
        <v>68</v>
      </c>
      <c r="N10" s="116" t="s">
        <v>68</v>
      </c>
      <c r="O10" s="116" t="s">
        <v>68</v>
      </c>
      <c r="P10" s="116" t="s">
        <v>68</v>
      </c>
      <c r="Q10" s="116" t="s">
        <v>68</v>
      </c>
      <c r="R10" s="116" t="s">
        <v>68</v>
      </c>
      <c r="S10" s="116" t="s">
        <v>68</v>
      </c>
      <c r="T10" s="119" t="s">
        <v>87</v>
      </c>
      <c r="U10" s="116" t="s">
        <v>74</v>
      </c>
      <c r="V10" s="116" t="s">
        <v>75</v>
      </c>
      <c r="W10" s="116" t="s">
        <v>76</v>
      </c>
      <c r="X10" s="116" t="s">
        <v>68</v>
      </c>
      <c r="Y10" s="116" t="s">
        <v>73</v>
      </c>
      <c r="Z10" s="123">
        <v>1</v>
      </c>
      <c r="AA10" s="118" t="s">
        <v>1093</v>
      </c>
    </row>
    <row r="11" spans="1:27" ht="241.5" x14ac:dyDescent="0.3">
      <c r="A11" s="114">
        <v>90885</v>
      </c>
      <c r="B11" s="115" t="s">
        <v>78</v>
      </c>
      <c r="C11" s="116" t="s">
        <v>126</v>
      </c>
      <c r="D11" s="122" t="s">
        <v>80</v>
      </c>
      <c r="E11" s="116" t="s">
        <v>81</v>
      </c>
      <c r="F11" s="116" t="s">
        <v>82</v>
      </c>
      <c r="G11" s="115" t="s">
        <v>127</v>
      </c>
      <c r="H11" s="116" t="s">
        <v>84</v>
      </c>
      <c r="I11" s="116" t="s">
        <v>1092</v>
      </c>
      <c r="J11" s="116" t="s">
        <v>2</v>
      </c>
      <c r="K11" s="116" t="s">
        <v>128</v>
      </c>
      <c r="L11" s="116" t="s">
        <v>73</v>
      </c>
      <c r="M11" s="116" t="s">
        <v>73</v>
      </c>
      <c r="N11" s="116" t="s">
        <v>73</v>
      </c>
      <c r="O11" s="116" t="s">
        <v>73</v>
      </c>
      <c r="P11" s="116" t="s">
        <v>68</v>
      </c>
      <c r="Q11" s="116" t="s">
        <v>73</v>
      </c>
      <c r="R11" s="116" t="s">
        <v>73</v>
      </c>
      <c r="S11" s="116" t="s">
        <v>73</v>
      </c>
      <c r="T11" s="119" t="s">
        <v>87</v>
      </c>
      <c r="U11" s="116" t="s">
        <v>74</v>
      </c>
      <c r="V11" s="116" t="s">
        <v>75</v>
      </c>
      <c r="W11" s="116" t="s">
        <v>76</v>
      </c>
      <c r="X11" s="116" t="s">
        <v>68</v>
      </c>
      <c r="Y11" s="116" t="s">
        <v>73</v>
      </c>
      <c r="Z11" s="123">
        <v>1</v>
      </c>
      <c r="AA11" s="118" t="s">
        <v>1094</v>
      </c>
    </row>
    <row r="12" spans="1:27" ht="155.25" x14ac:dyDescent="0.3">
      <c r="A12" s="114">
        <v>90887</v>
      </c>
      <c r="B12" s="115" t="s">
        <v>64</v>
      </c>
      <c r="C12" s="116" t="s">
        <v>129</v>
      </c>
      <c r="D12" s="115" t="s">
        <v>96</v>
      </c>
      <c r="E12" s="115" t="s">
        <v>67</v>
      </c>
      <c r="F12" s="116" t="s">
        <v>68</v>
      </c>
      <c r="G12" s="115" t="s">
        <v>130</v>
      </c>
      <c r="H12" s="116" t="s">
        <v>131</v>
      </c>
      <c r="I12" s="116" t="s">
        <v>71</v>
      </c>
      <c r="J12" s="116" t="s">
        <v>2</v>
      </c>
      <c r="K12" s="116" t="s">
        <v>128</v>
      </c>
      <c r="L12" s="116" t="s">
        <v>73</v>
      </c>
      <c r="M12" s="116" t="s">
        <v>73</v>
      </c>
      <c r="N12" s="116" t="s">
        <v>73</v>
      </c>
      <c r="O12" s="116" t="s">
        <v>73</v>
      </c>
      <c r="P12" s="116" t="s">
        <v>73</v>
      </c>
      <c r="Q12" s="116" t="s">
        <v>73</v>
      </c>
      <c r="R12" s="116" t="s">
        <v>73</v>
      </c>
      <c r="S12" s="116" t="s">
        <v>73</v>
      </c>
      <c r="T12" s="116" t="s">
        <v>132</v>
      </c>
      <c r="U12" s="116" t="s">
        <v>74</v>
      </c>
      <c r="V12" s="116" t="s">
        <v>75</v>
      </c>
      <c r="W12" s="116" t="s">
        <v>76</v>
      </c>
      <c r="X12" s="116" t="s">
        <v>68</v>
      </c>
      <c r="Y12" s="116" t="s">
        <v>73</v>
      </c>
      <c r="Z12" s="123">
        <v>1</v>
      </c>
      <c r="AA12" s="118" t="s">
        <v>133</v>
      </c>
    </row>
    <row r="13" spans="1:27" ht="138" x14ac:dyDescent="0.3">
      <c r="A13" s="114">
        <v>90889</v>
      </c>
      <c r="B13" s="115" t="s">
        <v>119</v>
      </c>
      <c r="C13" s="116" t="s">
        <v>134</v>
      </c>
      <c r="D13" s="117" t="s">
        <v>121</v>
      </c>
      <c r="E13" s="117" t="s">
        <v>67</v>
      </c>
      <c r="F13" s="116" t="s">
        <v>68</v>
      </c>
      <c r="G13" s="116" t="s">
        <v>135</v>
      </c>
      <c r="H13" s="116" t="s">
        <v>136</v>
      </c>
      <c r="I13" s="116" t="s">
        <v>137</v>
      </c>
      <c r="J13" s="116" t="s">
        <v>2</v>
      </c>
      <c r="K13" s="116" t="s">
        <v>2</v>
      </c>
      <c r="L13" s="116" t="s">
        <v>68</v>
      </c>
      <c r="M13" s="116" t="s">
        <v>68</v>
      </c>
      <c r="N13" s="116" t="s">
        <v>68</v>
      </c>
      <c r="O13" s="116" t="s">
        <v>68</v>
      </c>
      <c r="P13" s="116" t="s">
        <v>68</v>
      </c>
      <c r="Q13" s="116" t="s">
        <v>68</v>
      </c>
      <c r="R13" s="116" t="s">
        <v>68</v>
      </c>
      <c r="S13" s="116" t="s">
        <v>68</v>
      </c>
      <c r="T13" s="119" t="s">
        <v>87</v>
      </c>
      <c r="U13" s="116" t="s">
        <v>74</v>
      </c>
      <c r="V13" s="116" t="s">
        <v>75</v>
      </c>
      <c r="W13" s="116" t="s">
        <v>76</v>
      </c>
      <c r="X13" s="116" t="s">
        <v>68</v>
      </c>
      <c r="Y13" s="116" t="s">
        <v>68</v>
      </c>
      <c r="Z13" s="123">
        <v>1</v>
      </c>
      <c r="AA13" s="118" t="s">
        <v>138</v>
      </c>
    </row>
    <row r="14" spans="1:27" ht="207" x14ac:dyDescent="0.3">
      <c r="A14" s="114">
        <v>96130</v>
      </c>
      <c r="B14" s="115" t="s">
        <v>78</v>
      </c>
      <c r="C14" s="116" t="s">
        <v>139</v>
      </c>
      <c r="D14" s="122" t="s">
        <v>80</v>
      </c>
      <c r="E14" s="122" t="s">
        <v>140</v>
      </c>
      <c r="F14" s="116" t="s">
        <v>141</v>
      </c>
      <c r="G14" s="116" t="s">
        <v>142</v>
      </c>
      <c r="H14" s="116" t="s">
        <v>143</v>
      </c>
      <c r="I14" s="116" t="s">
        <v>71</v>
      </c>
      <c r="J14" s="116" t="s">
        <v>2</v>
      </c>
      <c r="K14" s="116" t="s">
        <v>144</v>
      </c>
      <c r="L14" s="116" t="s">
        <v>73</v>
      </c>
      <c r="M14" s="116" t="s">
        <v>73</v>
      </c>
      <c r="N14" s="116" t="s">
        <v>73</v>
      </c>
      <c r="O14" s="116" t="s">
        <v>73</v>
      </c>
      <c r="P14" s="116" t="s">
        <v>68</v>
      </c>
      <c r="Q14" s="116" t="s">
        <v>73</v>
      </c>
      <c r="R14" s="116" t="s">
        <v>73</v>
      </c>
      <c r="S14" s="116" t="s">
        <v>73</v>
      </c>
      <c r="T14" s="119" t="s">
        <v>87</v>
      </c>
      <c r="U14" s="116">
        <v>4</v>
      </c>
      <c r="V14" s="116">
        <v>1</v>
      </c>
      <c r="W14" s="116">
        <v>2</v>
      </c>
      <c r="X14" s="116" t="s">
        <v>73</v>
      </c>
      <c r="Y14" s="116" t="s">
        <v>68</v>
      </c>
      <c r="Z14" s="123">
        <v>1</v>
      </c>
      <c r="AA14" s="118" t="s">
        <v>145</v>
      </c>
    </row>
    <row r="15" spans="1:27" ht="241.5" x14ac:dyDescent="0.3">
      <c r="A15" s="114">
        <v>96131</v>
      </c>
      <c r="B15" s="115" t="s">
        <v>78</v>
      </c>
      <c r="C15" s="116" t="s">
        <v>146</v>
      </c>
      <c r="D15" s="122" t="s">
        <v>140</v>
      </c>
      <c r="E15" s="122" t="s">
        <v>147</v>
      </c>
      <c r="F15" s="116" t="s">
        <v>148</v>
      </c>
      <c r="G15" s="116" t="s">
        <v>149</v>
      </c>
      <c r="H15" s="116" t="s">
        <v>143</v>
      </c>
      <c r="I15" s="116" t="s">
        <v>71</v>
      </c>
      <c r="J15" s="116" t="s">
        <v>2</v>
      </c>
      <c r="K15" s="116" t="s">
        <v>144</v>
      </c>
      <c r="L15" s="116" t="s">
        <v>73</v>
      </c>
      <c r="M15" s="116" t="s">
        <v>73</v>
      </c>
      <c r="N15" s="116" t="s">
        <v>73</v>
      </c>
      <c r="O15" s="116" t="s">
        <v>73</v>
      </c>
      <c r="P15" s="116" t="s">
        <v>68</v>
      </c>
      <c r="Q15" s="116" t="s">
        <v>73</v>
      </c>
      <c r="R15" s="116" t="s">
        <v>73</v>
      </c>
      <c r="S15" s="116" t="s">
        <v>73</v>
      </c>
      <c r="T15" s="116">
        <v>96130</v>
      </c>
      <c r="U15" s="116">
        <v>4</v>
      </c>
      <c r="V15" s="116" t="s">
        <v>150</v>
      </c>
      <c r="W15" s="116">
        <v>2</v>
      </c>
      <c r="X15" s="116" t="s">
        <v>73</v>
      </c>
      <c r="Y15" s="116" t="s">
        <v>68</v>
      </c>
      <c r="Z15" s="123">
        <v>22</v>
      </c>
      <c r="AA15" s="118" t="s">
        <v>151</v>
      </c>
    </row>
    <row r="16" spans="1:27" ht="138" x14ac:dyDescent="0.3">
      <c r="A16" s="114">
        <v>96160</v>
      </c>
      <c r="B16" s="115" t="s">
        <v>119</v>
      </c>
      <c r="C16" s="116" t="s">
        <v>152</v>
      </c>
      <c r="D16" s="117" t="s">
        <v>121</v>
      </c>
      <c r="E16" s="117" t="s">
        <v>67</v>
      </c>
      <c r="F16" s="116" t="s">
        <v>68</v>
      </c>
      <c r="G16" s="116" t="s">
        <v>153</v>
      </c>
      <c r="H16" s="116" t="s">
        <v>154</v>
      </c>
      <c r="I16" s="116" t="s">
        <v>71</v>
      </c>
      <c r="J16" s="116" t="s">
        <v>155</v>
      </c>
      <c r="K16" s="116" t="s">
        <v>156</v>
      </c>
      <c r="L16" s="116" t="s">
        <v>68</v>
      </c>
      <c r="M16" s="116" t="s">
        <v>68</v>
      </c>
      <c r="N16" s="116" t="s">
        <v>68</v>
      </c>
      <c r="O16" s="116" t="s">
        <v>68</v>
      </c>
      <c r="P16" s="116" t="s">
        <v>68</v>
      </c>
      <c r="Q16" s="116" t="s">
        <v>68</v>
      </c>
      <c r="R16" s="116" t="s">
        <v>68</v>
      </c>
      <c r="S16" s="116" t="s">
        <v>68</v>
      </c>
      <c r="T16" s="119" t="s">
        <v>87</v>
      </c>
      <c r="U16" s="116">
        <v>1</v>
      </c>
      <c r="V16" s="116" t="s">
        <v>75</v>
      </c>
      <c r="W16" s="116" t="s">
        <v>76</v>
      </c>
      <c r="X16" s="116" t="s">
        <v>73</v>
      </c>
      <c r="Y16" s="116" t="s">
        <v>73</v>
      </c>
      <c r="Z16" s="123">
        <v>1</v>
      </c>
      <c r="AA16" s="118" t="s">
        <v>157</v>
      </c>
    </row>
    <row r="17" spans="1:27" ht="155.25" x14ac:dyDescent="0.3">
      <c r="A17" s="114">
        <v>96170</v>
      </c>
      <c r="B17" s="115" t="s">
        <v>64</v>
      </c>
      <c r="C17" s="116" t="s">
        <v>158</v>
      </c>
      <c r="D17" s="117" t="s">
        <v>159</v>
      </c>
      <c r="E17" s="117" t="s">
        <v>160</v>
      </c>
      <c r="F17" s="116" t="s">
        <v>161</v>
      </c>
      <c r="G17" s="116" t="s">
        <v>162</v>
      </c>
      <c r="H17" s="116" t="s">
        <v>154</v>
      </c>
      <c r="I17" s="116" t="s">
        <v>71</v>
      </c>
      <c r="J17" s="116" t="s">
        <v>163</v>
      </c>
      <c r="K17" s="116" t="s">
        <v>164</v>
      </c>
      <c r="L17" s="116" t="s">
        <v>73</v>
      </c>
      <c r="M17" s="116" t="s">
        <v>73</v>
      </c>
      <c r="N17" s="116" t="s">
        <v>73</v>
      </c>
      <c r="O17" s="116" t="s">
        <v>73</v>
      </c>
      <c r="P17" s="116" t="s">
        <v>73</v>
      </c>
      <c r="Q17" s="116" t="s">
        <v>73</v>
      </c>
      <c r="R17" s="116" t="s">
        <v>73</v>
      </c>
      <c r="S17" s="116" t="s">
        <v>73</v>
      </c>
      <c r="T17" s="116" t="s">
        <v>165</v>
      </c>
      <c r="U17" s="116" t="s">
        <v>74</v>
      </c>
      <c r="V17" s="116" t="s">
        <v>166</v>
      </c>
      <c r="W17" s="116" t="s">
        <v>166</v>
      </c>
      <c r="X17" s="116" t="s">
        <v>68</v>
      </c>
      <c r="Y17" s="116" t="s">
        <v>68</v>
      </c>
      <c r="Z17" s="123">
        <v>1</v>
      </c>
      <c r="AA17" s="118" t="s">
        <v>167</v>
      </c>
    </row>
    <row r="18" spans="1:27" ht="241.5" x14ac:dyDescent="0.3">
      <c r="A18" s="114">
        <v>96171</v>
      </c>
      <c r="B18" s="115" t="s">
        <v>64</v>
      </c>
      <c r="C18" s="116" t="s">
        <v>168</v>
      </c>
      <c r="D18" s="117" t="s">
        <v>160</v>
      </c>
      <c r="E18" s="117" t="s">
        <v>169</v>
      </c>
      <c r="F18" s="116" t="s">
        <v>148</v>
      </c>
      <c r="G18" s="116" t="s">
        <v>170</v>
      </c>
      <c r="H18" s="116" t="s">
        <v>154</v>
      </c>
      <c r="I18" s="116" t="s">
        <v>71</v>
      </c>
      <c r="J18" s="116" t="s">
        <v>163</v>
      </c>
      <c r="K18" s="116" t="s">
        <v>171</v>
      </c>
      <c r="L18" s="116" t="s">
        <v>73</v>
      </c>
      <c r="M18" s="116" t="s">
        <v>73</v>
      </c>
      <c r="N18" s="116" t="s">
        <v>73</v>
      </c>
      <c r="O18" s="116" t="s">
        <v>73</v>
      </c>
      <c r="P18" s="116" t="s">
        <v>73</v>
      </c>
      <c r="Q18" s="116" t="s">
        <v>73</v>
      </c>
      <c r="R18" s="116" t="s">
        <v>73</v>
      </c>
      <c r="S18" s="116" t="s">
        <v>73</v>
      </c>
      <c r="T18" s="116" t="s">
        <v>172</v>
      </c>
      <c r="U18" s="116" t="s">
        <v>74</v>
      </c>
      <c r="V18" s="116" t="s">
        <v>166</v>
      </c>
      <c r="W18" s="116" t="s">
        <v>166</v>
      </c>
      <c r="X18" s="116" t="s">
        <v>68</v>
      </c>
      <c r="Y18" s="116" t="s">
        <v>68</v>
      </c>
      <c r="Z18" s="123">
        <v>94</v>
      </c>
      <c r="AA18" s="118" t="s">
        <v>167</v>
      </c>
    </row>
    <row r="19" spans="1:27" ht="138" x14ac:dyDescent="0.3">
      <c r="A19" s="124">
        <v>98960</v>
      </c>
      <c r="B19" s="115" t="s">
        <v>1140</v>
      </c>
      <c r="C19" s="116" t="s">
        <v>174</v>
      </c>
      <c r="D19" s="117" t="s">
        <v>159</v>
      </c>
      <c r="E19" s="117" t="s">
        <v>112</v>
      </c>
      <c r="F19" s="116" t="s">
        <v>68</v>
      </c>
      <c r="G19" s="116" t="s">
        <v>175</v>
      </c>
      <c r="H19" s="116" t="s">
        <v>176</v>
      </c>
      <c r="I19" s="116" t="s">
        <v>71</v>
      </c>
      <c r="J19" s="116" t="s">
        <v>2</v>
      </c>
      <c r="K19" s="116" t="s">
        <v>177</v>
      </c>
      <c r="L19" s="116" t="s">
        <v>68</v>
      </c>
      <c r="M19" s="116" t="s">
        <v>68</v>
      </c>
      <c r="N19" s="116" t="s">
        <v>68</v>
      </c>
      <c r="O19" s="116" t="s">
        <v>68</v>
      </c>
      <c r="P19" s="116" t="s">
        <v>68</v>
      </c>
      <c r="Q19" s="116" t="s">
        <v>68</v>
      </c>
      <c r="R19" s="116" t="s">
        <v>68</v>
      </c>
      <c r="S19" s="116" t="s">
        <v>68</v>
      </c>
      <c r="T19" s="119" t="s">
        <v>87</v>
      </c>
      <c r="U19" s="116">
        <v>2</v>
      </c>
      <c r="V19" s="116" t="s">
        <v>75</v>
      </c>
      <c r="W19" s="116" t="s">
        <v>76</v>
      </c>
      <c r="X19" s="116" t="s">
        <v>68</v>
      </c>
      <c r="Y19" s="116" t="s">
        <v>68</v>
      </c>
      <c r="Z19" s="116">
        <v>48</v>
      </c>
      <c r="AA19" s="125" t="s">
        <v>178</v>
      </c>
    </row>
    <row r="20" spans="1:27" ht="138" x14ac:dyDescent="0.3">
      <c r="A20" s="124">
        <v>98961</v>
      </c>
      <c r="B20" s="115" t="s">
        <v>1140</v>
      </c>
      <c r="C20" s="116" t="s">
        <v>179</v>
      </c>
      <c r="D20" s="117" t="s">
        <v>159</v>
      </c>
      <c r="E20" s="117" t="s">
        <v>112</v>
      </c>
      <c r="F20" s="116" t="s">
        <v>68</v>
      </c>
      <c r="G20" s="116" t="s">
        <v>180</v>
      </c>
      <c r="H20" s="116" t="s">
        <v>176</v>
      </c>
      <c r="I20" s="116" t="s">
        <v>71</v>
      </c>
      <c r="J20" s="116" t="s">
        <v>2</v>
      </c>
      <c r="K20" s="116" t="s">
        <v>177</v>
      </c>
      <c r="L20" s="116" t="s">
        <v>68</v>
      </c>
      <c r="M20" s="116" t="s">
        <v>68</v>
      </c>
      <c r="N20" s="116" t="s">
        <v>68</v>
      </c>
      <c r="O20" s="116" t="s">
        <v>68</v>
      </c>
      <c r="P20" s="116" t="s">
        <v>68</v>
      </c>
      <c r="Q20" s="116" t="s">
        <v>68</v>
      </c>
      <c r="R20" s="116" t="s">
        <v>68</v>
      </c>
      <c r="S20" s="116" t="s">
        <v>68</v>
      </c>
      <c r="T20" s="119" t="s">
        <v>87</v>
      </c>
      <c r="U20" s="116">
        <v>2</v>
      </c>
      <c r="V20" s="116" t="s">
        <v>75</v>
      </c>
      <c r="W20" s="116" t="s">
        <v>76</v>
      </c>
      <c r="X20" s="116" t="s">
        <v>68</v>
      </c>
      <c r="Y20" s="116" t="s">
        <v>68</v>
      </c>
      <c r="Z20" s="116">
        <v>48</v>
      </c>
      <c r="AA20" s="125" t="s">
        <v>178</v>
      </c>
    </row>
    <row r="21" spans="1:27" ht="138" x14ac:dyDescent="0.3">
      <c r="A21" s="124">
        <v>98962</v>
      </c>
      <c r="B21" s="115" t="s">
        <v>1140</v>
      </c>
      <c r="C21" s="116" t="s">
        <v>181</v>
      </c>
      <c r="D21" s="117" t="s">
        <v>159</v>
      </c>
      <c r="E21" s="117" t="s">
        <v>112</v>
      </c>
      <c r="F21" s="116" t="s">
        <v>68</v>
      </c>
      <c r="G21" s="116" t="s">
        <v>182</v>
      </c>
      <c r="H21" s="116" t="s">
        <v>176</v>
      </c>
      <c r="I21" s="116" t="s">
        <v>71</v>
      </c>
      <c r="J21" s="116" t="s">
        <v>2</v>
      </c>
      <c r="K21" s="116" t="s">
        <v>177</v>
      </c>
      <c r="L21" s="116" t="s">
        <v>68</v>
      </c>
      <c r="M21" s="116" t="s">
        <v>68</v>
      </c>
      <c r="N21" s="116" t="s">
        <v>68</v>
      </c>
      <c r="O21" s="116" t="s">
        <v>68</v>
      </c>
      <c r="P21" s="116" t="s">
        <v>68</v>
      </c>
      <c r="Q21" s="116" t="s">
        <v>68</v>
      </c>
      <c r="R21" s="116" t="s">
        <v>68</v>
      </c>
      <c r="S21" s="116" t="s">
        <v>68</v>
      </c>
      <c r="T21" s="119" t="s">
        <v>87</v>
      </c>
      <c r="U21" s="116">
        <v>2</v>
      </c>
      <c r="V21" s="116" t="s">
        <v>75</v>
      </c>
      <c r="W21" s="116" t="s">
        <v>76</v>
      </c>
      <c r="X21" s="116" t="s">
        <v>68</v>
      </c>
      <c r="Y21" s="116" t="s">
        <v>68</v>
      </c>
      <c r="Z21" s="116">
        <v>48</v>
      </c>
      <c r="AA21" s="125" t="s">
        <v>178</v>
      </c>
    </row>
    <row r="22" spans="1:27" ht="241.5" x14ac:dyDescent="0.3">
      <c r="A22" s="114">
        <v>98966</v>
      </c>
      <c r="B22" s="115" t="s">
        <v>78</v>
      </c>
      <c r="C22" s="116" t="s">
        <v>183</v>
      </c>
      <c r="D22" s="117" t="s">
        <v>184</v>
      </c>
      <c r="E22" s="117" t="s">
        <v>185</v>
      </c>
      <c r="F22" s="116" t="s">
        <v>186</v>
      </c>
      <c r="G22" s="116" t="s">
        <v>187</v>
      </c>
      <c r="H22" s="116" t="s">
        <v>188</v>
      </c>
      <c r="I22" s="116" t="s">
        <v>189</v>
      </c>
      <c r="J22" s="116" t="s">
        <v>2</v>
      </c>
      <c r="K22" s="116" t="s">
        <v>177</v>
      </c>
      <c r="L22" s="116" t="s">
        <v>73</v>
      </c>
      <c r="M22" s="116" t="s">
        <v>73</v>
      </c>
      <c r="N22" s="116" t="s">
        <v>73</v>
      </c>
      <c r="O22" s="116" t="s">
        <v>73</v>
      </c>
      <c r="P22" s="116" t="s">
        <v>73</v>
      </c>
      <c r="Q22" s="116" t="s">
        <v>73</v>
      </c>
      <c r="R22" s="116" t="s">
        <v>73</v>
      </c>
      <c r="S22" s="116" t="s">
        <v>73</v>
      </c>
      <c r="T22" s="119" t="s">
        <v>87</v>
      </c>
      <c r="U22" s="116">
        <v>1</v>
      </c>
      <c r="V22" s="116">
        <v>1</v>
      </c>
      <c r="W22" s="116" t="s">
        <v>190</v>
      </c>
      <c r="X22" s="116" t="s">
        <v>73</v>
      </c>
      <c r="Y22" s="116" t="s">
        <v>73</v>
      </c>
      <c r="Z22" s="123">
        <v>1</v>
      </c>
      <c r="AA22" s="118" t="s">
        <v>191</v>
      </c>
    </row>
    <row r="23" spans="1:27" ht="241.5" x14ac:dyDescent="0.3">
      <c r="A23" s="114">
        <v>98967</v>
      </c>
      <c r="B23" s="115" t="s">
        <v>78</v>
      </c>
      <c r="C23" s="116" t="s">
        <v>192</v>
      </c>
      <c r="D23" s="117" t="s">
        <v>185</v>
      </c>
      <c r="E23" s="117" t="s">
        <v>193</v>
      </c>
      <c r="F23" s="116" t="s">
        <v>186</v>
      </c>
      <c r="G23" s="116" t="s">
        <v>194</v>
      </c>
      <c r="H23" s="116" t="s">
        <v>188</v>
      </c>
      <c r="I23" s="116" t="s">
        <v>189</v>
      </c>
      <c r="J23" s="116" t="s">
        <v>2</v>
      </c>
      <c r="K23" s="116" t="s">
        <v>177</v>
      </c>
      <c r="L23" s="116" t="s">
        <v>73</v>
      </c>
      <c r="M23" s="116" t="s">
        <v>73</v>
      </c>
      <c r="N23" s="116" t="s">
        <v>73</v>
      </c>
      <c r="O23" s="116" t="s">
        <v>73</v>
      </c>
      <c r="P23" s="116" t="s">
        <v>73</v>
      </c>
      <c r="Q23" s="116" t="s">
        <v>73</v>
      </c>
      <c r="R23" s="116" t="s">
        <v>73</v>
      </c>
      <c r="S23" s="116" t="s">
        <v>73</v>
      </c>
      <c r="T23" s="119" t="s">
        <v>87</v>
      </c>
      <c r="U23" s="116">
        <v>2</v>
      </c>
      <c r="V23" s="116">
        <v>1</v>
      </c>
      <c r="W23" s="116" t="s">
        <v>190</v>
      </c>
      <c r="X23" s="116" t="s">
        <v>73</v>
      </c>
      <c r="Y23" s="116" t="s">
        <v>73</v>
      </c>
      <c r="Z23" s="123">
        <v>1</v>
      </c>
      <c r="AA23" s="118" t="s">
        <v>191</v>
      </c>
    </row>
    <row r="24" spans="1:27" ht="241.5" x14ac:dyDescent="0.3">
      <c r="A24" s="114">
        <v>98968</v>
      </c>
      <c r="B24" s="115" t="s">
        <v>78</v>
      </c>
      <c r="C24" s="116" t="s">
        <v>195</v>
      </c>
      <c r="D24" s="117" t="s">
        <v>193</v>
      </c>
      <c r="E24" s="117" t="s">
        <v>67</v>
      </c>
      <c r="F24" s="116" t="s">
        <v>68</v>
      </c>
      <c r="G24" s="116" t="s">
        <v>196</v>
      </c>
      <c r="H24" s="116" t="s">
        <v>188</v>
      </c>
      <c r="I24" s="116" t="s">
        <v>189</v>
      </c>
      <c r="J24" s="116" t="s">
        <v>2</v>
      </c>
      <c r="K24" s="116" t="s">
        <v>177</v>
      </c>
      <c r="L24" s="116" t="s">
        <v>73</v>
      </c>
      <c r="M24" s="116" t="s">
        <v>73</v>
      </c>
      <c r="N24" s="116" t="s">
        <v>73</v>
      </c>
      <c r="O24" s="116" t="s">
        <v>73</v>
      </c>
      <c r="P24" s="116" t="s">
        <v>73</v>
      </c>
      <c r="Q24" s="116" t="s">
        <v>73</v>
      </c>
      <c r="R24" s="116" t="s">
        <v>73</v>
      </c>
      <c r="S24" s="116" t="s">
        <v>73</v>
      </c>
      <c r="T24" s="119" t="s">
        <v>87</v>
      </c>
      <c r="U24" s="116">
        <v>2</v>
      </c>
      <c r="V24" s="116">
        <v>1</v>
      </c>
      <c r="W24" s="116" t="s">
        <v>190</v>
      </c>
      <c r="X24" s="116" t="s">
        <v>73</v>
      </c>
      <c r="Y24" s="116" t="s">
        <v>73</v>
      </c>
      <c r="Z24" s="123">
        <v>1</v>
      </c>
      <c r="AA24" s="118" t="s">
        <v>191</v>
      </c>
    </row>
    <row r="25" spans="1:27" ht="138" x14ac:dyDescent="0.3">
      <c r="A25" s="114">
        <v>99202</v>
      </c>
      <c r="B25" s="115" t="s">
        <v>78</v>
      </c>
      <c r="C25" s="116" t="s">
        <v>197</v>
      </c>
      <c r="D25" s="117" t="s">
        <v>198</v>
      </c>
      <c r="E25" s="117" t="s">
        <v>199</v>
      </c>
      <c r="F25" s="116" t="s">
        <v>186</v>
      </c>
      <c r="G25" s="115" t="s">
        <v>200</v>
      </c>
      <c r="H25" s="116" t="s">
        <v>91</v>
      </c>
      <c r="I25" s="116" t="s">
        <v>201</v>
      </c>
      <c r="J25" s="116" t="s">
        <v>202</v>
      </c>
      <c r="K25" s="116" t="s">
        <v>203</v>
      </c>
      <c r="L25" s="116" t="s">
        <v>73</v>
      </c>
      <c r="M25" s="116" t="s">
        <v>73</v>
      </c>
      <c r="N25" s="116" t="s">
        <v>73</v>
      </c>
      <c r="O25" s="116" t="s">
        <v>73</v>
      </c>
      <c r="P25" s="116" t="s">
        <v>68</v>
      </c>
      <c r="Q25" s="116" t="s">
        <v>73</v>
      </c>
      <c r="R25" s="116" t="s">
        <v>73</v>
      </c>
      <c r="S25" s="116" t="s">
        <v>73</v>
      </c>
      <c r="T25" s="119" t="s">
        <v>87</v>
      </c>
      <c r="U25" s="116">
        <v>2</v>
      </c>
      <c r="V25" s="116">
        <v>1</v>
      </c>
      <c r="W25" s="116" t="s">
        <v>190</v>
      </c>
      <c r="X25" s="116" t="s">
        <v>73</v>
      </c>
      <c r="Y25" s="116" t="s">
        <v>68</v>
      </c>
      <c r="Z25" s="123">
        <v>1</v>
      </c>
      <c r="AA25" s="118" t="s">
        <v>1095</v>
      </c>
    </row>
    <row r="26" spans="1:27" ht="138" x14ac:dyDescent="0.3">
      <c r="A26" s="114">
        <v>99203</v>
      </c>
      <c r="B26" s="115" t="s">
        <v>78</v>
      </c>
      <c r="C26" s="116" t="s">
        <v>204</v>
      </c>
      <c r="D26" s="117" t="s">
        <v>199</v>
      </c>
      <c r="E26" s="117" t="s">
        <v>205</v>
      </c>
      <c r="F26" s="116" t="s">
        <v>186</v>
      </c>
      <c r="G26" s="116" t="s">
        <v>206</v>
      </c>
      <c r="H26" s="116" t="s">
        <v>91</v>
      </c>
      <c r="I26" s="116" t="s">
        <v>201</v>
      </c>
      <c r="J26" s="116" t="s">
        <v>202</v>
      </c>
      <c r="K26" s="116" t="s">
        <v>207</v>
      </c>
      <c r="L26" s="116" t="s">
        <v>73</v>
      </c>
      <c r="M26" s="116" t="s">
        <v>73</v>
      </c>
      <c r="N26" s="116" t="s">
        <v>73</v>
      </c>
      <c r="O26" s="116" t="s">
        <v>73</v>
      </c>
      <c r="P26" s="116" t="s">
        <v>68</v>
      </c>
      <c r="Q26" s="116" t="s">
        <v>73</v>
      </c>
      <c r="R26" s="116" t="s">
        <v>73</v>
      </c>
      <c r="S26" s="116" t="s">
        <v>73</v>
      </c>
      <c r="T26" s="119" t="s">
        <v>87</v>
      </c>
      <c r="U26" s="116">
        <v>3</v>
      </c>
      <c r="V26" s="116">
        <v>1</v>
      </c>
      <c r="W26" s="116">
        <v>1</v>
      </c>
      <c r="X26" s="116" t="s">
        <v>73</v>
      </c>
      <c r="Y26" s="116" t="s">
        <v>68</v>
      </c>
      <c r="Z26" s="123">
        <v>1</v>
      </c>
      <c r="AA26" s="118" t="s">
        <v>1095</v>
      </c>
    </row>
    <row r="27" spans="1:27" ht="138" x14ac:dyDescent="0.3">
      <c r="A27" s="114">
        <v>99204</v>
      </c>
      <c r="B27" s="115" t="s">
        <v>78</v>
      </c>
      <c r="C27" s="116" t="s">
        <v>208</v>
      </c>
      <c r="D27" s="117" t="s">
        <v>205</v>
      </c>
      <c r="E27" s="117" t="s">
        <v>209</v>
      </c>
      <c r="F27" s="116" t="s">
        <v>186</v>
      </c>
      <c r="G27" s="116" t="s">
        <v>210</v>
      </c>
      <c r="H27" s="116" t="s">
        <v>91</v>
      </c>
      <c r="I27" s="116" t="s">
        <v>201</v>
      </c>
      <c r="J27" s="116" t="s">
        <v>202</v>
      </c>
      <c r="K27" s="116" t="s">
        <v>211</v>
      </c>
      <c r="L27" s="116" t="s">
        <v>73</v>
      </c>
      <c r="M27" s="116" t="s">
        <v>73</v>
      </c>
      <c r="N27" s="116" t="s">
        <v>73</v>
      </c>
      <c r="O27" s="116" t="s">
        <v>73</v>
      </c>
      <c r="P27" s="116" t="s">
        <v>68</v>
      </c>
      <c r="Q27" s="116" t="s">
        <v>73</v>
      </c>
      <c r="R27" s="116" t="s">
        <v>73</v>
      </c>
      <c r="S27" s="116" t="s">
        <v>73</v>
      </c>
      <c r="T27" s="119" t="s">
        <v>87</v>
      </c>
      <c r="U27" s="116">
        <v>4</v>
      </c>
      <c r="V27" s="116">
        <v>1</v>
      </c>
      <c r="W27" s="116">
        <v>2</v>
      </c>
      <c r="X27" s="116" t="s">
        <v>73</v>
      </c>
      <c r="Y27" s="116" t="s">
        <v>68</v>
      </c>
      <c r="Z27" s="123">
        <v>1</v>
      </c>
      <c r="AA27" s="118" t="s">
        <v>1095</v>
      </c>
    </row>
    <row r="28" spans="1:27" ht="293.25" x14ac:dyDescent="0.3">
      <c r="A28" s="114">
        <v>99205</v>
      </c>
      <c r="B28" s="115" t="s">
        <v>78</v>
      </c>
      <c r="C28" s="116" t="s">
        <v>212</v>
      </c>
      <c r="D28" s="117" t="s">
        <v>209</v>
      </c>
      <c r="E28" s="122" t="s">
        <v>213</v>
      </c>
      <c r="F28" s="116" t="s">
        <v>214</v>
      </c>
      <c r="G28" s="116" t="s">
        <v>215</v>
      </c>
      <c r="H28" s="116" t="s">
        <v>91</v>
      </c>
      <c r="I28" s="116" t="s">
        <v>201</v>
      </c>
      <c r="J28" s="116" t="s">
        <v>202</v>
      </c>
      <c r="K28" s="116" t="s">
        <v>216</v>
      </c>
      <c r="L28" s="116" t="s">
        <v>73</v>
      </c>
      <c r="M28" s="116" t="s">
        <v>73</v>
      </c>
      <c r="N28" s="116" t="s">
        <v>73</v>
      </c>
      <c r="O28" s="116" t="s">
        <v>73</v>
      </c>
      <c r="P28" s="116" t="s">
        <v>68</v>
      </c>
      <c r="Q28" s="116" t="s">
        <v>73</v>
      </c>
      <c r="R28" s="116" t="s">
        <v>73</v>
      </c>
      <c r="S28" s="116" t="s">
        <v>73</v>
      </c>
      <c r="T28" s="119" t="s">
        <v>87</v>
      </c>
      <c r="U28" s="116">
        <v>5</v>
      </c>
      <c r="V28" s="116">
        <v>1</v>
      </c>
      <c r="W28" s="116">
        <v>3</v>
      </c>
      <c r="X28" s="116" t="s">
        <v>73</v>
      </c>
      <c r="Y28" s="116" t="s">
        <v>68</v>
      </c>
      <c r="Z28" s="123">
        <v>1</v>
      </c>
      <c r="AA28" s="118" t="s">
        <v>1095</v>
      </c>
    </row>
    <row r="29" spans="1:27" ht="138" x14ac:dyDescent="0.3">
      <c r="A29" s="114">
        <v>99212</v>
      </c>
      <c r="B29" s="115" t="s">
        <v>78</v>
      </c>
      <c r="C29" s="116" t="s">
        <v>217</v>
      </c>
      <c r="D29" s="117" t="s">
        <v>218</v>
      </c>
      <c r="E29" s="117" t="s">
        <v>219</v>
      </c>
      <c r="F29" s="116" t="s">
        <v>186</v>
      </c>
      <c r="G29" s="115" t="s">
        <v>220</v>
      </c>
      <c r="H29" s="116" t="s">
        <v>91</v>
      </c>
      <c r="I29" s="116" t="s">
        <v>201</v>
      </c>
      <c r="J29" s="116" t="s">
        <v>202</v>
      </c>
      <c r="K29" s="116" t="s">
        <v>221</v>
      </c>
      <c r="L29" s="116" t="s">
        <v>73</v>
      </c>
      <c r="M29" s="116" t="s">
        <v>73</v>
      </c>
      <c r="N29" s="116" t="s">
        <v>73</v>
      </c>
      <c r="O29" s="116" t="s">
        <v>73</v>
      </c>
      <c r="P29" s="116" t="s">
        <v>68</v>
      </c>
      <c r="Q29" s="116" t="s">
        <v>73</v>
      </c>
      <c r="R29" s="116" t="s">
        <v>73</v>
      </c>
      <c r="S29" s="116" t="s">
        <v>73</v>
      </c>
      <c r="T29" s="119" t="s">
        <v>87</v>
      </c>
      <c r="U29" s="116">
        <v>2</v>
      </c>
      <c r="V29" s="116">
        <v>1</v>
      </c>
      <c r="W29" s="116" t="s">
        <v>190</v>
      </c>
      <c r="X29" s="116" t="s">
        <v>73</v>
      </c>
      <c r="Y29" s="116" t="s">
        <v>68</v>
      </c>
      <c r="Z29" s="123">
        <v>1</v>
      </c>
      <c r="AA29" s="118" t="s">
        <v>1095</v>
      </c>
    </row>
    <row r="30" spans="1:27" ht="138" x14ac:dyDescent="0.3">
      <c r="A30" s="114">
        <v>99213</v>
      </c>
      <c r="B30" s="115" t="s">
        <v>78</v>
      </c>
      <c r="C30" s="116" t="s">
        <v>222</v>
      </c>
      <c r="D30" s="117" t="s">
        <v>219</v>
      </c>
      <c r="E30" s="117" t="s">
        <v>199</v>
      </c>
      <c r="F30" s="116" t="s">
        <v>186</v>
      </c>
      <c r="G30" s="116" t="s">
        <v>223</v>
      </c>
      <c r="H30" s="116" t="s">
        <v>91</v>
      </c>
      <c r="I30" s="116" t="s">
        <v>201</v>
      </c>
      <c r="J30" s="116" t="s">
        <v>202</v>
      </c>
      <c r="K30" s="116" t="s">
        <v>224</v>
      </c>
      <c r="L30" s="116" t="s">
        <v>73</v>
      </c>
      <c r="M30" s="116" t="s">
        <v>73</v>
      </c>
      <c r="N30" s="116" t="s">
        <v>73</v>
      </c>
      <c r="O30" s="116" t="s">
        <v>73</v>
      </c>
      <c r="P30" s="116" t="s">
        <v>68</v>
      </c>
      <c r="Q30" s="116" t="s">
        <v>73</v>
      </c>
      <c r="R30" s="116" t="s">
        <v>73</v>
      </c>
      <c r="S30" s="116" t="s">
        <v>73</v>
      </c>
      <c r="T30" s="119" t="s">
        <v>87</v>
      </c>
      <c r="U30" s="116">
        <v>2</v>
      </c>
      <c r="V30" s="116">
        <v>1</v>
      </c>
      <c r="W30" s="116" t="s">
        <v>190</v>
      </c>
      <c r="X30" s="116" t="s">
        <v>73</v>
      </c>
      <c r="Y30" s="116" t="s">
        <v>68</v>
      </c>
      <c r="Z30" s="123">
        <v>1</v>
      </c>
      <c r="AA30" s="118" t="s">
        <v>1095</v>
      </c>
    </row>
    <row r="31" spans="1:27" ht="138" x14ac:dyDescent="0.3">
      <c r="A31" s="114">
        <v>99214</v>
      </c>
      <c r="B31" s="115" t="s">
        <v>78</v>
      </c>
      <c r="C31" s="116" t="s">
        <v>225</v>
      </c>
      <c r="D31" s="117" t="s">
        <v>199</v>
      </c>
      <c r="E31" s="117" t="s">
        <v>226</v>
      </c>
      <c r="F31" s="116" t="s">
        <v>186</v>
      </c>
      <c r="G31" s="116" t="s">
        <v>227</v>
      </c>
      <c r="H31" s="116" t="s">
        <v>91</v>
      </c>
      <c r="I31" s="116" t="s">
        <v>201</v>
      </c>
      <c r="J31" s="116" t="s">
        <v>202</v>
      </c>
      <c r="K31" s="116" t="s">
        <v>228</v>
      </c>
      <c r="L31" s="116" t="s">
        <v>73</v>
      </c>
      <c r="M31" s="116" t="s">
        <v>73</v>
      </c>
      <c r="N31" s="116" t="s">
        <v>73</v>
      </c>
      <c r="O31" s="116" t="s">
        <v>73</v>
      </c>
      <c r="P31" s="116" t="s">
        <v>68</v>
      </c>
      <c r="Q31" s="116" t="s">
        <v>73</v>
      </c>
      <c r="R31" s="116" t="s">
        <v>73</v>
      </c>
      <c r="S31" s="116" t="s">
        <v>73</v>
      </c>
      <c r="T31" s="119" t="s">
        <v>87</v>
      </c>
      <c r="U31" s="116">
        <v>3</v>
      </c>
      <c r="V31" s="116">
        <v>1</v>
      </c>
      <c r="W31" s="116">
        <v>1</v>
      </c>
      <c r="X31" s="116" t="s">
        <v>73</v>
      </c>
      <c r="Y31" s="116" t="s">
        <v>68</v>
      </c>
      <c r="Z31" s="123">
        <v>1</v>
      </c>
      <c r="AA31" s="118" t="s">
        <v>1095</v>
      </c>
    </row>
    <row r="32" spans="1:27" ht="293.25" x14ac:dyDescent="0.3">
      <c r="A32" s="114">
        <v>99215</v>
      </c>
      <c r="B32" s="115" t="s">
        <v>78</v>
      </c>
      <c r="C32" s="116" t="s">
        <v>229</v>
      </c>
      <c r="D32" s="117" t="s">
        <v>226</v>
      </c>
      <c r="E32" s="117" t="s">
        <v>230</v>
      </c>
      <c r="F32" s="116" t="s">
        <v>231</v>
      </c>
      <c r="G32" s="115" t="s">
        <v>232</v>
      </c>
      <c r="H32" s="116" t="s">
        <v>91</v>
      </c>
      <c r="I32" s="116" t="s">
        <v>201</v>
      </c>
      <c r="J32" s="116" t="s">
        <v>202</v>
      </c>
      <c r="K32" s="116" t="s">
        <v>233</v>
      </c>
      <c r="L32" s="116" t="s">
        <v>73</v>
      </c>
      <c r="M32" s="116" t="s">
        <v>73</v>
      </c>
      <c r="N32" s="116" t="s">
        <v>73</v>
      </c>
      <c r="O32" s="116" t="s">
        <v>73</v>
      </c>
      <c r="P32" s="116" t="s">
        <v>68</v>
      </c>
      <c r="Q32" s="116" t="s">
        <v>73</v>
      </c>
      <c r="R32" s="116" t="s">
        <v>73</v>
      </c>
      <c r="S32" s="116" t="s">
        <v>73</v>
      </c>
      <c r="T32" s="119" t="s">
        <v>87</v>
      </c>
      <c r="U32" s="116">
        <v>4</v>
      </c>
      <c r="V32" s="116">
        <v>1</v>
      </c>
      <c r="W32" s="116">
        <v>2</v>
      </c>
      <c r="X32" s="116" t="s">
        <v>73</v>
      </c>
      <c r="Y32" s="116" t="s">
        <v>68</v>
      </c>
      <c r="Z32" s="123">
        <v>1</v>
      </c>
      <c r="AA32" s="118" t="s">
        <v>1095</v>
      </c>
    </row>
    <row r="33" spans="1:27" ht="189.75" x14ac:dyDescent="0.3">
      <c r="A33" s="114">
        <v>99234</v>
      </c>
      <c r="B33" s="115" t="s">
        <v>78</v>
      </c>
      <c r="C33" s="116" t="s">
        <v>234</v>
      </c>
      <c r="D33" s="122" t="s">
        <v>205</v>
      </c>
      <c r="E33" s="122" t="s">
        <v>235</v>
      </c>
      <c r="F33" s="116" t="s">
        <v>186</v>
      </c>
      <c r="G33" s="116" t="s">
        <v>236</v>
      </c>
      <c r="H33" s="116" t="s">
        <v>91</v>
      </c>
      <c r="I33" s="116" t="s">
        <v>1096</v>
      </c>
      <c r="J33" s="116">
        <v>99451</v>
      </c>
      <c r="K33" s="116" t="s">
        <v>237</v>
      </c>
      <c r="L33" s="116" t="s">
        <v>73</v>
      </c>
      <c r="M33" s="116" t="s">
        <v>73</v>
      </c>
      <c r="N33" s="116" t="s">
        <v>73</v>
      </c>
      <c r="O33" s="116" t="s">
        <v>73</v>
      </c>
      <c r="P33" s="116" t="s">
        <v>68</v>
      </c>
      <c r="Q33" s="116" t="s">
        <v>73</v>
      </c>
      <c r="R33" s="116" t="s">
        <v>73</v>
      </c>
      <c r="S33" s="116" t="s">
        <v>73</v>
      </c>
      <c r="T33" s="119" t="s">
        <v>87</v>
      </c>
      <c r="U33" s="116">
        <v>5</v>
      </c>
      <c r="V33" s="116">
        <v>1</v>
      </c>
      <c r="W33" s="116">
        <v>3</v>
      </c>
      <c r="X33" s="116" t="s">
        <v>73</v>
      </c>
      <c r="Y33" s="116" t="s">
        <v>68</v>
      </c>
      <c r="Z33" s="123">
        <v>1</v>
      </c>
      <c r="AA33" s="118" t="s">
        <v>1097</v>
      </c>
    </row>
    <row r="34" spans="1:27" ht="172.5" x14ac:dyDescent="0.3">
      <c r="A34" s="114">
        <v>99235</v>
      </c>
      <c r="B34" s="115" t="s">
        <v>78</v>
      </c>
      <c r="C34" s="116" t="s">
        <v>238</v>
      </c>
      <c r="D34" s="122" t="s">
        <v>235</v>
      </c>
      <c r="E34" s="122" t="s">
        <v>239</v>
      </c>
      <c r="F34" s="116" t="s">
        <v>186</v>
      </c>
      <c r="G34" s="116" t="s">
        <v>240</v>
      </c>
      <c r="H34" s="116" t="s">
        <v>91</v>
      </c>
      <c r="I34" s="116" t="s">
        <v>1096</v>
      </c>
      <c r="J34" s="116">
        <v>99451</v>
      </c>
      <c r="K34" s="116" t="s">
        <v>241</v>
      </c>
      <c r="L34" s="116" t="s">
        <v>73</v>
      </c>
      <c r="M34" s="116" t="s">
        <v>73</v>
      </c>
      <c r="N34" s="116" t="s">
        <v>73</v>
      </c>
      <c r="O34" s="116" t="s">
        <v>73</v>
      </c>
      <c r="P34" s="116" t="s">
        <v>68</v>
      </c>
      <c r="Q34" s="116" t="s">
        <v>73</v>
      </c>
      <c r="R34" s="116" t="s">
        <v>73</v>
      </c>
      <c r="S34" s="116" t="s">
        <v>73</v>
      </c>
      <c r="T34" s="119" t="s">
        <v>87</v>
      </c>
      <c r="U34" s="116">
        <v>6</v>
      </c>
      <c r="V34" s="116">
        <v>1</v>
      </c>
      <c r="W34" s="116">
        <v>4</v>
      </c>
      <c r="X34" s="116" t="s">
        <v>73</v>
      </c>
      <c r="Y34" s="116" t="s">
        <v>68</v>
      </c>
      <c r="Z34" s="123">
        <v>1</v>
      </c>
      <c r="AA34" s="118" t="s">
        <v>1097</v>
      </c>
    </row>
    <row r="35" spans="1:27" ht="258.75" x14ac:dyDescent="0.3">
      <c r="A35" s="114">
        <v>99236</v>
      </c>
      <c r="B35" s="115" t="s">
        <v>78</v>
      </c>
      <c r="C35" s="116" t="s">
        <v>242</v>
      </c>
      <c r="D35" s="122" t="s">
        <v>239</v>
      </c>
      <c r="E35" s="122" t="s">
        <v>243</v>
      </c>
      <c r="F35" s="116" t="s">
        <v>244</v>
      </c>
      <c r="G35" s="116" t="s">
        <v>245</v>
      </c>
      <c r="H35" s="116" t="s">
        <v>91</v>
      </c>
      <c r="I35" s="116" t="s">
        <v>1096</v>
      </c>
      <c r="J35" s="116">
        <v>99451</v>
      </c>
      <c r="K35" s="116" t="s">
        <v>246</v>
      </c>
      <c r="L35" s="116" t="s">
        <v>73</v>
      </c>
      <c r="M35" s="116" t="s">
        <v>73</v>
      </c>
      <c r="N35" s="116" t="s">
        <v>73</v>
      </c>
      <c r="O35" s="116" t="s">
        <v>73</v>
      </c>
      <c r="P35" s="116" t="s">
        <v>68</v>
      </c>
      <c r="Q35" s="116" t="s">
        <v>73</v>
      </c>
      <c r="R35" s="116" t="s">
        <v>73</v>
      </c>
      <c r="S35" s="116" t="s">
        <v>73</v>
      </c>
      <c r="T35" s="119" t="s">
        <v>87</v>
      </c>
      <c r="U35" s="116">
        <v>7</v>
      </c>
      <c r="V35" s="116">
        <v>1</v>
      </c>
      <c r="W35" s="116">
        <v>5</v>
      </c>
      <c r="X35" s="116" t="s">
        <v>73</v>
      </c>
      <c r="Y35" s="116" t="s">
        <v>68</v>
      </c>
      <c r="Z35" s="123">
        <v>1</v>
      </c>
      <c r="AA35" s="118" t="s">
        <v>1097</v>
      </c>
    </row>
    <row r="36" spans="1:27" ht="138" x14ac:dyDescent="0.3">
      <c r="A36" s="114">
        <v>99238</v>
      </c>
      <c r="B36" s="115" t="s">
        <v>247</v>
      </c>
      <c r="C36" s="116" t="s">
        <v>248</v>
      </c>
      <c r="D36" s="122" t="s">
        <v>249</v>
      </c>
      <c r="E36" s="122" t="s">
        <v>80</v>
      </c>
      <c r="F36" s="116" t="s">
        <v>186</v>
      </c>
      <c r="G36" s="116" t="s">
        <v>250</v>
      </c>
      <c r="H36" s="116" t="s">
        <v>251</v>
      </c>
      <c r="I36" s="116" t="s">
        <v>1098</v>
      </c>
      <c r="J36" s="116" t="s">
        <v>252</v>
      </c>
      <c r="K36" s="116" t="s">
        <v>221</v>
      </c>
      <c r="L36" s="116" t="s">
        <v>73</v>
      </c>
      <c r="M36" s="116" t="s">
        <v>68</v>
      </c>
      <c r="N36" s="116" t="s">
        <v>68</v>
      </c>
      <c r="O36" s="116" t="s">
        <v>68</v>
      </c>
      <c r="P36" s="116" t="s">
        <v>68</v>
      </c>
      <c r="Q36" s="116" t="s">
        <v>68</v>
      </c>
      <c r="R36" s="116" t="s">
        <v>68</v>
      </c>
      <c r="S36" s="116" t="s">
        <v>68</v>
      </c>
      <c r="T36" s="119" t="s">
        <v>87</v>
      </c>
      <c r="U36" s="116">
        <v>2</v>
      </c>
      <c r="V36" s="116" t="s">
        <v>75</v>
      </c>
      <c r="W36" s="116" t="s">
        <v>76</v>
      </c>
      <c r="X36" s="116" t="s">
        <v>73</v>
      </c>
      <c r="Y36" s="116" t="s">
        <v>68</v>
      </c>
      <c r="Z36" s="123">
        <v>1</v>
      </c>
      <c r="AA36" s="118" t="s">
        <v>1099</v>
      </c>
    </row>
    <row r="37" spans="1:27" ht="138" x14ac:dyDescent="0.3">
      <c r="A37" s="114">
        <v>99239</v>
      </c>
      <c r="B37" s="115" t="s">
        <v>247</v>
      </c>
      <c r="C37" s="116" t="s">
        <v>253</v>
      </c>
      <c r="D37" s="122" t="s">
        <v>80</v>
      </c>
      <c r="E37" s="122" t="s">
        <v>67</v>
      </c>
      <c r="F37" s="116" t="s">
        <v>68</v>
      </c>
      <c r="G37" s="115" t="s">
        <v>254</v>
      </c>
      <c r="H37" s="116" t="s">
        <v>251</v>
      </c>
      <c r="I37" s="116" t="s">
        <v>1098</v>
      </c>
      <c r="J37" s="116">
        <v>99451</v>
      </c>
      <c r="K37" s="116" t="s">
        <v>255</v>
      </c>
      <c r="L37" s="116" t="s">
        <v>73</v>
      </c>
      <c r="M37" s="116" t="s">
        <v>68</v>
      </c>
      <c r="N37" s="116" t="s">
        <v>68</v>
      </c>
      <c r="O37" s="116" t="s">
        <v>68</v>
      </c>
      <c r="P37" s="116" t="s">
        <v>68</v>
      </c>
      <c r="Q37" s="116" t="s">
        <v>68</v>
      </c>
      <c r="R37" s="116" t="s">
        <v>68</v>
      </c>
      <c r="S37" s="116" t="s">
        <v>68</v>
      </c>
      <c r="T37" s="119" t="s">
        <v>87</v>
      </c>
      <c r="U37" s="116">
        <v>96</v>
      </c>
      <c r="V37" s="116" t="s">
        <v>75</v>
      </c>
      <c r="W37" s="116" t="s">
        <v>76</v>
      </c>
      <c r="X37" s="116" t="s">
        <v>73</v>
      </c>
      <c r="Y37" s="116" t="s">
        <v>68</v>
      </c>
      <c r="Z37" s="123">
        <v>1</v>
      </c>
      <c r="AA37" s="118" t="s">
        <v>1099</v>
      </c>
    </row>
    <row r="38" spans="1:27" ht="155.25" x14ac:dyDescent="0.3">
      <c r="A38" s="114">
        <v>99304</v>
      </c>
      <c r="B38" s="115" t="s">
        <v>78</v>
      </c>
      <c r="C38" s="116" t="s">
        <v>256</v>
      </c>
      <c r="D38" s="122" t="s">
        <v>257</v>
      </c>
      <c r="E38" s="122" t="s">
        <v>258</v>
      </c>
      <c r="F38" s="116" t="s">
        <v>186</v>
      </c>
      <c r="G38" s="116" t="s">
        <v>259</v>
      </c>
      <c r="H38" s="116" t="s">
        <v>91</v>
      </c>
      <c r="I38" s="116" t="s">
        <v>1100</v>
      </c>
      <c r="J38" s="116">
        <v>99451</v>
      </c>
      <c r="K38" s="116" t="s">
        <v>260</v>
      </c>
      <c r="L38" s="116" t="s">
        <v>73</v>
      </c>
      <c r="M38" s="116" t="s">
        <v>73</v>
      </c>
      <c r="N38" s="116" t="s">
        <v>73</v>
      </c>
      <c r="O38" s="116" t="s">
        <v>73</v>
      </c>
      <c r="P38" s="116" t="s">
        <v>73</v>
      </c>
      <c r="Q38" s="116" t="s">
        <v>73</v>
      </c>
      <c r="R38" s="116" t="s">
        <v>73</v>
      </c>
      <c r="S38" s="116" t="s">
        <v>73</v>
      </c>
      <c r="T38" s="119" t="s">
        <v>87</v>
      </c>
      <c r="U38" s="116">
        <v>3</v>
      </c>
      <c r="V38" s="116">
        <v>1</v>
      </c>
      <c r="W38" s="116">
        <v>1</v>
      </c>
      <c r="X38" s="116" t="s">
        <v>73</v>
      </c>
      <c r="Y38" s="116" t="s">
        <v>68</v>
      </c>
      <c r="Z38" s="123">
        <v>1</v>
      </c>
      <c r="AA38" s="118" t="s">
        <v>1101</v>
      </c>
    </row>
    <row r="39" spans="1:27" ht="138" x14ac:dyDescent="0.3">
      <c r="A39" s="114">
        <v>99305</v>
      </c>
      <c r="B39" s="115" t="s">
        <v>78</v>
      </c>
      <c r="C39" s="116" t="s">
        <v>261</v>
      </c>
      <c r="D39" s="122" t="s">
        <v>258</v>
      </c>
      <c r="E39" s="122" t="s">
        <v>262</v>
      </c>
      <c r="F39" s="116" t="s">
        <v>186</v>
      </c>
      <c r="G39" s="116" t="s">
        <v>263</v>
      </c>
      <c r="H39" s="116" t="s">
        <v>91</v>
      </c>
      <c r="I39" s="116" t="s">
        <v>1100</v>
      </c>
      <c r="J39" s="116">
        <v>99451</v>
      </c>
      <c r="K39" s="116" t="s">
        <v>264</v>
      </c>
      <c r="L39" s="116" t="s">
        <v>73</v>
      </c>
      <c r="M39" s="116" t="s">
        <v>73</v>
      </c>
      <c r="N39" s="116" t="s">
        <v>73</v>
      </c>
      <c r="O39" s="116" t="s">
        <v>73</v>
      </c>
      <c r="P39" s="116" t="s">
        <v>73</v>
      </c>
      <c r="Q39" s="116" t="s">
        <v>73</v>
      </c>
      <c r="R39" s="116" t="s">
        <v>73</v>
      </c>
      <c r="S39" s="116" t="s">
        <v>73</v>
      </c>
      <c r="T39" s="119" t="s">
        <v>87</v>
      </c>
      <c r="U39" s="116">
        <v>4</v>
      </c>
      <c r="V39" s="116">
        <v>1</v>
      </c>
      <c r="W39" s="116">
        <v>2</v>
      </c>
      <c r="X39" s="116" t="s">
        <v>73</v>
      </c>
      <c r="Y39" s="116" t="s">
        <v>68</v>
      </c>
      <c r="Z39" s="123">
        <v>1</v>
      </c>
      <c r="AA39" s="118" t="s">
        <v>1101</v>
      </c>
    </row>
    <row r="40" spans="1:27" ht="241.5" x14ac:dyDescent="0.3">
      <c r="A40" s="114">
        <v>99306</v>
      </c>
      <c r="B40" s="115" t="s">
        <v>78</v>
      </c>
      <c r="C40" s="116" t="s">
        <v>265</v>
      </c>
      <c r="D40" s="122" t="s">
        <v>262</v>
      </c>
      <c r="E40" s="122" t="s">
        <v>266</v>
      </c>
      <c r="F40" s="116" t="s">
        <v>267</v>
      </c>
      <c r="G40" s="116" t="s">
        <v>268</v>
      </c>
      <c r="H40" s="116" t="s">
        <v>91</v>
      </c>
      <c r="I40" s="116" t="s">
        <v>1100</v>
      </c>
      <c r="J40" s="116">
        <v>99451</v>
      </c>
      <c r="K40" s="116" t="s">
        <v>269</v>
      </c>
      <c r="L40" s="116" t="s">
        <v>73</v>
      </c>
      <c r="M40" s="116" t="s">
        <v>73</v>
      </c>
      <c r="N40" s="116" t="s">
        <v>73</v>
      </c>
      <c r="O40" s="116" t="s">
        <v>73</v>
      </c>
      <c r="P40" s="116" t="s">
        <v>73</v>
      </c>
      <c r="Q40" s="116" t="s">
        <v>73</v>
      </c>
      <c r="R40" s="116" t="s">
        <v>73</v>
      </c>
      <c r="S40" s="116" t="s">
        <v>73</v>
      </c>
      <c r="T40" s="119" t="s">
        <v>87</v>
      </c>
      <c r="U40" s="116">
        <v>5</v>
      </c>
      <c r="V40" s="116">
        <v>1</v>
      </c>
      <c r="W40" s="116">
        <v>3</v>
      </c>
      <c r="X40" s="116" t="s">
        <v>73</v>
      </c>
      <c r="Y40" s="116" t="s">
        <v>68</v>
      </c>
      <c r="Z40" s="123">
        <v>1</v>
      </c>
      <c r="AA40" s="118" t="s">
        <v>1101</v>
      </c>
    </row>
    <row r="41" spans="1:27" ht="155.25" x14ac:dyDescent="0.3">
      <c r="A41" s="114">
        <v>99307</v>
      </c>
      <c r="B41" s="115" t="s">
        <v>78</v>
      </c>
      <c r="C41" s="116" t="s">
        <v>270</v>
      </c>
      <c r="D41" s="122" t="s">
        <v>218</v>
      </c>
      <c r="E41" s="122" t="s">
        <v>219</v>
      </c>
      <c r="F41" s="116" t="s">
        <v>186</v>
      </c>
      <c r="G41" s="115" t="s">
        <v>271</v>
      </c>
      <c r="H41" s="116" t="s">
        <v>91</v>
      </c>
      <c r="I41" s="116" t="s">
        <v>1100</v>
      </c>
      <c r="J41" s="116">
        <v>99451</v>
      </c>
      <c r="K41" s="116" t="s">
        <v>272</v>
      </c>
      <c r="L41" s="116" t="s">
        <v>73</v>
      </c>
      <c r="M41" s="116" t="s">
        <v>73</v>
      </c>
      <c r="N41" s="116" t="s">
        <v>73</v>
      </c>
      <c r="O41" s="116" t="s">
        <v>73</v>
      </c>
      <c r="P41" s="116" t="s">
        <v>73</v>
      </c>
      <c r="Q41" s="116" t="s">
        <v>73</v>
      </c>
      <c r="R41" s="116" t="s">
        <v>73</v>
      </c>
      <c r="S41" s="116" t="s">
        <v>73</v>
      </c>
      <c r="T41" s="119" t="s">
        <v>87</v>
      </c>
      <c r="U41" s="116">
        <v>2</v>
      </c>
      <c r="V41" s="116">
        <v>1</v>
      </c>
      <c r="W41" s="116" t="s">
        <v>190</v>
      </c>
      <c r="X41" s="116" t="s">
        <v>73</v>
      </c>
      <c r="Y41" s="116" t="s">
        <v>68</v>
      </c>
      <c r="Z41" s="123">
        <v>1</v>
      </c>
      <c r="AA41" s="118" t="s">
        <v>1101</v>
      </c>
    </row>
    <row r="42" spans="1:27" ht="138" x14ac:dyDescent="0.3">
      <c r="A42" s="114">
        <v>99308</v>
      </c>
      <c r="B42" s="115" t="s">
        <v>78</v>
      </c>
      <c r="C42" s="116" t="s">
        <v>273</v>
      </c>
      <c r="D42" s="122" t="s">
        <v>219</v>
      </c>
      <c r="E42" s="122" t="s">
        <v>199</v>
      </c>
      <c r="F42" s="116" t="s">
        <v>186</v>
      </c>
      <c r="G42" s="116" t="s">
        <v>274</v>
      </c>
      <c r="H42" s="116" t="s">
        <v>91</v>
      </c>
      <c r="I42" s="116" t="s">
        <v>1100</v>
      </c>
      <c r="J42" s="116">
        <v>99451</v>
      </c>
      <c r="K42" s="116" t="s">
        <v>275</v>
      </c>
      <c r="L42" s="116" t="s">
        <v>73</v>
      </c>
      <c r="M42" s="116" t="s">
        <v>73</v>
      </c>
      <c r="N42" s="116" t="s">
        <v>73</v>
      </c>
      <c r="O42" s="116" t="s">
        <v>73</v>
      </c>
      <c r="P42" s="116" t="s">
        <v>73</v>
      </c>
      <c r="Q42" s="116" t="s">
        <v>73</v>
      </c>
      <c r="R42" s="116" t="s">
        <v>73</v>
      </c>
      <c r="S42" s="116" t="s">
        <v>73</v>
      </c>
      <c r="T42" s="119" t="s">
        <v>87</v>
      </c>
      <c r="U42" s="116">
        <v>2</v>
      </c>
      <c r="V42" s="116">
        <v>1</v>
      </c>
      <c r="W42" s="116" t="s">
        <v>190</v>
      </c>
      <c r="X42" s="116" t="s">
        <v>73</v>
      </c>
      <c r="Y42" s="116" t="s">
        <v>68</v>
      </c>
      <c r="Z42" s="123">
        <v>1</v>
      </c>
      <c r="AA42" s="118" t="s">
        <v>1101</v>
      </c>
    </row>
    <row r="43" spans="1:27" ht="138" x14ac:dyDescent="0.3">
      <c r="A43" s="114">
        <v>99309</v>
      </c>
      <c r="B43" s="115" t="s">
        <v>78</v>
      </c>
      <c r="C43" s="116" t="s">
        <v>276</v>
      </c>
      <c r="D43" s="122" t="s">
        <v>199</v>
      </c>
      <c r="E43" s="122" t="s">
        <v>205</v>
      </c>
      <c r="F43" s="116" t="s">
        <v>186</v>
      </c>
      <c r="G43" s="116" t="s">
        <v>277</v>
      </c>
      <c r="H43" s="116" t="s">
        <v>91</v>
      </c>
      <c r="I43" s="116" t="s">
        <v>1100</v>
      </c>
      <c r="J43" s="116">
        <v>99451</v>
      </c>
      <c r="K43" s="116" t="s">
        <v>278</v>
      </c>
      <c r="L43" s="116" t="s">
        <v>73</v>
      </c>
      <c r="M43" s="116" t="s">
        <v>73</v>
      </c>
      <c r="N43" s="116" t="s">
        <v>73</v>
      </c>
      <c r="O43" s="116" t="s">
        <v>73</v>
      </c>
      <c r="P43" s="116" t="s">
        <v>73</v>
      </c>
      <c r="Q43" s="116" t="s">
        <v>73</v>
      </c>
      <c r="R43" s="116" t="s">
        <v>73</v>
      </c>
      <c r="S43" s="116" t="s">
        <v>73</v>
      </c>
      <c r="T43" s="119" t="s">
        <v>87</v>
      </c>
      <c r="U43" s="116">
        <v>3</v>
      </c>
      <c r="V43" s="116">
        <v>1</v>
      </c>
      <c r="W43" s="116">
        <v>1</v>
      </c>
      <c r="X43" s="116" t="s">
        <v>73</v>
      </c>
      <c r="Y43" s="116" t="s">
        <v>68</v>
      </c>
      <c r="Z43" s="123">
        <v>1</v>
      </c>
      <c r="AA43" s="118" t="s">
        <v>1101</v>
      </c>
    </row>
    <row r="44" spans="1:27" ht="241.5" x14ac:dyDescent="0.3">
      <c r="A44" s="114">
        <v>99310</v>
      </c>
      <c r="B44" s="115" t="s">
        <v>78</v>
      </c>
      <c r="C44" s="116" t="s">
        <v>279</v>
      </c>
      <c r="D44" s="122" t="s">
        <v>205</v>
      </c>
      <c r="E44" s="122" t="s">
        <v>280</v>
      </c>
      <c r="F44" s="116" t="s">
        <v>281</v>
      </c>
      <c r="G44" s="116" t="s">
        <v>282</v>
      </c>
      <c r="H44" s="116" t="s">
        <v>91</v>
      </c>
      <c r="I44" s="116" t="s">
        <v>1100</v>
      </c>
      <c r="J44" s="116">
        <v>99451</v>
      </c>
      <c r="K44" s="116" t="s">
        <v>283</v>
      </c>
      <c r="L44" s="116" t="s">
        <v>73</v>
      </c>
      <c r="M44" s="116" t="s">
        <v>73</v>
      </c>
      <c r="N44" s="116" t="s">
        <v>73</v>
      </c>
      <c r="O44" s="116" t="s">
        <v>73</v>
      </c>
      <c r="P44" s="116" t="s">
        <v>73</v>
      </c>
      <c r="Q44" s="116" t="s">
        <v>73</v>
      </c>
      <c r="R44" s="116" t="s">
        <v>73</v>
      </c>
      <c r="S44" s="116" t="s">
        <v>73</v>
      </c>
      <c r="T44" s="119" t="s">
        <v>87</v>
      </c>
      <c r="U44" s="116">
        <v>4</v>
      </c>
      <c r="V44" s="116">
        <v>1</v>
      </c>
      <c r="W44" s="116">
        <v>2</v>
      </c>
      <c r="X44" s="116" t="s">
        <v>73</v>
      </c>
      <c r="Y44" s="116" t="s">
        <v>68</v>
      </c>
      <c r="Z44" s="123">
        <v>1</v>
      </c>
      <c r="AA44" s="118" t="s">
        <v>1101</v>
      </c>
    </row>
    <row r="45" spans="1:27" ht="138" x14ac:dyDescent="0.3">
      <c r="A45" s="114">
        <v>99341</v>
      </c>
      <c r="B45" s="115" t="s">
        <v>78</v>
      </c>
      <c r="C45" s="116" t="s">
        <v>284</v>
      </c>
      <c r="D45" s="122" t="s">
        <v>198</v>
      </c>
      <c r="E45" s="122" t="s">
        <v>199</v>
      </c>
      <c r="F45" s="116" t="s">
        <v>186</v>
      </c>
      <c r="G45" s="115" t="s">
        <v>285</v>
      </c>
      <c r="H45" s="116" t="s">
        <v>91</v>
      </c>
      <c r="I45" s="116" t="s">
        <v>1102</v>
      </c>
      <c r="J45" s="116">
        <v>99451</v>
      </c>
      <c r="K45" s="116" t="s">
        <v>221</v>
      </c>
      <c r="L45" s="116" t="s">
        <v>73</v>
      </c>
      <c r="M45" s="116" t="s">
        <v>73</v>
      </c>
      <c r="N45" s="116" t="s">
        <v>73</v>
      </c>
      <c r="O45" s="116" t="s">
        <v>73</v>
      </c>
      <c r="P45" s="116" t="s">
        <v>68</v>
      </c>
      <c r="Q45" s="116" t="s">
        <v>73</v>
      </c>
      <c r="R45" s="116" t="s">
        <v>73</v>
      </c>
      <c r="S45" s="116" t="s">
        <v>73</v>
      </c>
      <c r="T45" s="119" t="s">
        <v>87</v>
      </c>
      <c r="U45" s="116">
        <v>2</v>
      </c>
      <c r="V45" s="116">
        <v>1</v>
      </c>
      <c r="W45" s="116" t="s">
        <v>190</v>
      </c>
      <c r="X45" s="116" t="s">
        <v>73</v>
      </c>
      <c r="Y45" s="116" t="s">
        <v>68</v>
      </c>
      <c r="Z45" s="123">
        <v>1</v>
      </c>
      <c r="AA45" s="118" t="s">
        <v>1103</v>
      </c>
    </row>
    <row r="46" spans="1:27" ht="138" x14ac:dyDescent="0.3">
      <c r="A46" s="114">
        <v>99342</v>
      </c>
      <c r="B46" s="115" t="s">
        <v>78</v>
      </c>
      <c r="C46" s="116" t="s">
        <v>286</v>
      </c>
      <c r="D46" s="122" t="s">
        <v>199</v>
      </c>
      <c r="E46" s="122" t="s">
        <v>209</v>
      </c>
      <c r="F46" s="116" t="s">
        <v>186</v>
      </c>
      <c r="G46" s="116" t="s">
        <v>287</v>
      </c>
      <c r="H46" s="116" t="s">
        <v>91</v>
      </c>
      <c r="I46" s="116" t="s">
        <v>1102</v>
      </c>
      <c r="J46" s="116">
        <v>99451</v>
      </c>
      <c r="K46" s="116" t="s">
        <v>288</v>
      </c>
      <c r="L46" s="116" t="s">
        <v>73</v>
      </c>
      <c r="M46" s="116" t="s">
        <v>73</v>
      </c>
      <c r="N46" s="116" t="s">
        <v>73</v>
      </c>
      <c r="O46" s="116" t="s">
        <v>73</v>
      </c>
      <c r="P46" s="116" t="s">
        <v>68</v>
      </c>
      <c r="Q46" s="116" t="s">
        <v>73</v>
      </c>
      <c r="R46" s="116" t="s">
        <v>73</v>
      </c>
      <c r="S46" s="116" t="s">
        <v>73</v>
      </c>
      <c r="T46" s="119" t="s">
        <v>87</v>
      </c>
      <c r="U46" s="116">
        <v>4</v>
      </c>
      <c r="V46" s="116">
        <v>1</v>
      </c>
      <c r="W46" s="116">
        <v>2</v>
      </c>
      <c r="X46" s="116" t="s">
        <v>73</v>
      </c>
      <c r="Y46" s="116" t="s">
        <v>68</v>
      </c>
      <c r="Z46" s="123">
        <v>1</v>
      </c>
      <c r="AA46" s="118" t="s">
        <v>1103</v>
      </c>
    </row>
    <row r="47" spans="1:27" ht="138" x14ac:dyDescent="0.3">
      <c r="A47" s="114">
        <v>99344</v>
      </c>
      <c r="B47" s="115" t="s">
        <v>78</v>
      </c>
      <c r="C47" s="116" t="s">
        <v>289</v>
      </c>
      <c r="D47" s="122" t="s">
        <v>209</v>
      </c>
      <c r="E47" s="122" t="s">
        <v>290</v>
      </c>
      <c r="F47" s="116" t="s">
        <v>186</v>
      </c>
      <c r="G47" s="116" t="s">
        <v>291</v>
      </c>
      <c r="H47" s="116" t="s">
        <v>91</v>
      </c>
      <c r="I47" s="116" t="s">
        <v>1102</v>
      </c>
      <c r="J47" s="116">
        <v>99451</v>
      </c>
      <c r="K47" s="116" t="s">
        <v>292</v>
      </c>
      <c r="L47" s="116" t="s">
        <v>73</v>
      </c>
      <c r="M47" s="116" t="s">
        <v>73</v>
      </c>
      <c r="N47" s="116" t="s">
        <v>73</v>
      </c>
      <c r="O47" s="116" t="s">
        <v>73</v>
      </c>
      <c r="P47" s="116" t="s">
        <v>68</v>
      </c>
      <c r="Q47" s="116" t="s">
        <v>73</v>
      </c>
      <c r="R47" s="116" t="s">
        <v>73</v>
      </c>
      <c r="S47" s="116" t="s">
        <v>73</v>
      </c>
      <c r="T47" s="119" t="s">
        <v>87</v>
      </c>
      <c r="U47" s="116">
        <v>5</v>
      </c>
      <c r="V47" s="116">
        <v>1</v>
      </c>
      <c r="W47" s="116">
        <v>3</v>
      </c>
      <c r="X47" s="116" t="s">
        <v>73</v>
      </c>
      <c r="Y47" s="116" t="s">
        <v>68</v>
      </c>
      <c r="Z47" s="123">
        <v>1</v>
      </c>
      <c r="AA47" s="118" t="s">
        <v>1103</v>
      </c>
    </row>
    <row r="48" spans="1:27" ht="241.5" x14ac:dyDescent="0.3">
      <c r="A48" s="114">
        <v>99345</v>
      </c>
      <c r="B48" s="115" t="s">
        <v>78</v>
      </c>
      <c r="C48" s="116" t="s">
        <v>293</v>
      </c>
      <c r="D48" s="122" t="s">
        <v>290</v>
      </c>
      <c r="E48" s="122" t="s">
        <v>213</v>
      </c>
      <c r="F48" s="116" t="s">
        <v>294</v>
      </c>
      <c r="G48" s="116" t="s">
        <v>295</v>
      </c>
      <c r="H48" s="116" t="s">
        <v>91</v>
      </c>
      <c r="I48" s="116" t="s">
        <v>1102</v>
      </c>
      <c r="J48" s="116">
        <v>99451</v>
      </c>
      <c r="K48" s="116" t="s">
        <v>296</v>
      </c>
      <c r="L48" s="116" t="s">
        <v>73</v>
      </c>
      <c r="M48" s="116" t="s">
        <v>73</v>
      </c>
      <c r="N48" s="116" t="s">
        <v>73</v>
      </c>
      <c r="O48" s="116" t="s">
        <v>73</v>
      </c>
      <c r="P48" s="116" t="s">
        <v>68</v>
      </c>
      <c r="Q48" s="116" t="s">
        <v>73</v>
      </c>
      <c r="R48" s="116" t="s">
        <v>73</v>
      </c>
      <c r="S48" s="116" t="s">
        <v>73</v>
      </c>
      <c r="T48" s="119" t="s">
        <v>87</v>
      </c>
      <c r="U48" s="116">
        <v>6</v>
      </c>
      <c r="V48" s="116">
        <v>1</v>
      </c>
      <c r="W48" s="116">
        <v>4</v>
      </c>
      <c r="X48" s="116" t="s">
        <v>73</v>
      </c>
      <c r="Y48" s="116" t="s">
        <v>68</v>
      </c>
      <c r="Z48" s="123">
        <v>1</v>
      </c>
      <c r="AA48" s="118" t="s">
        <v>1103</v>
      </c>
    </row>
    <row r="49" spans="1:27" ht="138" x14ac:dyDescent="0.3">
      <c r="A49" s="114">
        <v>99347</v>
      </c>
      <c r="B49" s="115" t="s">
        <v>78</v>
      </c>
      <c r="C49" s="116" t="s">
        <v>297</v>
      </c>
      <c r="D49" s="122" t="s">
        <v>219</v>
      </c>
      <c r="E49" s="122" t="s">
        <v>199</v>
      </c>
      <c r="F49" s="116" t="s">
        <v>186</v>
      </c>
      <c r="G49" s="115" t="s">
        <v>298</v>
      </c>
      <c r="H49" s="116" t="s">
        <v>91</v>
      </c>
      <c r="I49" s="116" t="s">
        <v>1102</v>
      </c>
      <c r="J49" s="116">
        <v>99451</v>
      </c>
      <c r="K49" s="116" t="s">
        <v>221</v>
      </c>
      <c r="L49" s="116" t="s">
        <v>73</v>
      </c>
      <c r="M49" s="116" t="s">
        <v>73</v>
      </c>
      <c r="N49" s="116" t="s">
        <v>73</v>
      </c>
      <c r="O49" s="116" t="s">
        <v>73</v>
      </c>
      <c r="P49" s="116" t="s">
        <v>68</v>
      </c>
      <c r="Q49" s="116" t="s">
        <v>73</v>
      </c>
      <c r="R49" s="116" t="s">
        <v>73</v>
      </c>
      <c r="S49" s="116" t="s">
        <v>73</v>
      </c>
      <c r="T49" s="119" t="s">
        <v>87</v>
      </c>
      <c r="U49" s="116">
        <v>2</v>
      </c>
      <c r="V49" s="116">
        <v>1</v>
      </c>
      <c r="W49" s="116" t="s">
        <v>190</v>
      </c>
      <c r="X49" s="116" t="s">
        <v>73</v>
      </c>
      <c r="Y49" s="116" t="s">
        <v>68</v>
      </c>
      <c r="Z49" s="123">
        <v>1</v>
      </c>
      <c r="AA49" s="118" t="s">
        <v>1103</v>
      </c>
    </row>
    <row r="50" spans="1:27" ht="138" x14ac:dyDescent="0.3">
      <c r="A50" s="114">
        <v>99348</v>
      </c>
      <c r="B50" s="115" t="s">
        <v>78</v>
      </c>
      <c r="C50" s="116" t="s">
        <v>299</v>
      </c>
      <c r="D50" s="122" t="s">
        <v>199</v>
      </c>
      <c r="E50" s="122" t="s">
        <v>226</v>
      </c>
      <c r="F50" s="116" t="s">
        <v>186</v>
      </c>
      <c r="G50" s="116" t="s">
        <v>300</v>
      </c>
      <c r="H50" s="116" t="s">
        <v>91</v>
      </c>
      <c r="I50" s="116" t="s">
        <v>1102</v>
      </c>
      <c r="J50" s="116">
        <v>99451</v>
      </c>
      <c r="K50" s="116" t="s">
        <v>301</v>
      </c>
      <c r="L50" s="116" t="s">
        <v>73</v>
      </c>
      <c r="M50" s="116" t="s">
        <v>73</v>
      </c>
      <c r="N50" s="116" t="s">
        <v>73</v>
      </c>
      <c r="O50" s="116" t="s">
        <v>73</v>
      </c>
      <c r="P50" s="116" t="s">
        <v>68</v>
      </c>
      <c r="Q50" s="116" t="s">
        <v>73</v>
      </c>
      <c r="R50" s="116" t="s">
        <v>73</v>
      </c>
      <c r="S50" s="116" t="s">
        <v>73</v>
      </c>
      <c r="T50" s="119" t="s">
        <v>87</v>
      </c>
      <c r="U50" s="116">
        <v>3</v>
      </c>
      <c r="V50" s="116">
        <v>1</v>
      </c>
      <c r="W50" s="116">
        <v>1</v>
      </c>
      <c r="X50" s="116" t="s">
        <v>73</v>
      </c>
      <c r="Y50" s="116" t="s">
        <v>68</v>
      </c>
      <c r="Z50" s="123">
        <v>1</v>
      </c>
      <c r="AA50" s="118" t="s">
        <v>1103</v>
      </c>
    </row>
    <row r="51" spans="1:27" ht="138" x14ac:dyDescent="0.3">
      <c r="A51" s="114">
        <v>99349</v>
      </c>
      <c r="B51" s="115" t="s">
        <v>78</v>
      </c>
      <c r="C51" s="116" t="s">
        <v>302</v>
      </c>
      <c r="D51" s="122" t="s">
        <v>226</v>
      </c>
      <c r="E51" s="122" t="s">
        <v>209</v>
      </c>
      <c r="F51" s="116" t="s">
        <v>186</v>
      </c>
      <c r="G51" s="116" t="s">
        <v>303</v>
      </c>
      <c r="H51" s="116" t="s">
        <v>91</v>
      </c>
      <c r="I51" s="116" t="s">
        <v>1102</v>
      </c>
      <c r="J51" s="116">
        <v>99451</v>
      </c>
      <c r="K51" s="116" t="s">
        <v>304</v>
      </c>
      <c r="L51" s="116" t="s">
        <v>73</v>
      </c>
      <c r="M51" s="116" t="s">
        <v>73</v>
      </c>
      <c r="N51" s="116" t="s">
        <v>73</v>
      </c>
      <c r="O51" s="116" t="s">
        <v>73</v>
      </c>
      <c r="P51" s="116" t="s">
        <v>68</v>
      </c>
      <c r="Q51" s="116" t="s">
        <v>73</v>
      </c>
      <c r="R51" s="116" t="s">
        <v>73</v>
      </c>
      <c r="S51" s="116" t="s">
        <v>73</v>
      </c>
      <c r="T51" s="119" t="s">
        <v>87</v>
      </c>
      <c r="U51" s="116">
        <v>4</v>
      </c>
      <c r="V51" s="116">
        <v>1</v>
      </c>
      <c r="W51" s="116">
        <v>2</v>
      </c>
      <c r="X51" s="116" t="s">
        <v>73</v>
      </c>
      <c r="Y51" s="116" t="s">
        <v>68</v>
      </c>
      <c r="Z51" s="123">
        <v>1</v>
      </c>
      <c r="AA51" s="118" t="s">
        <v>1103</v>
      </c>
    </row>
    <row r="52" spans="1:27" ht="241.5" x14ac:dyDescent="0.3">
      <c r="A52" s="114">
        <v>99350</v>
      </c>
      <c r="B52" s="115" t="s">
        <v>78</v>
      </c>
      <c r="C52" s="116" t="s">
        <v>305</v>
      </c>
      <c r="D52" s="122" t="s">
        <v>209</v>
      </c>
      <c r="E52" s="122" t="s">
        <v>306</v>
      </c>
      <c r="F52" s="116" t="s">
        <v>307</v>
      </c>
      <c r="G52" s="116" t="s">
        <v>308</v>
      </c>
      <c r="H52" s="116" t="s">
        <v>91</v>
      </c>
      <c r="I52" s="116" t="s">
        <v>1102</v>
      </c>
      <c r="J52" s="116">
        <v>99451</v>
      </c>
      <c r="K52" s="116" t="s">
        <v>309</v>
      </c>
      <c r="L52" s="116" t="s">
        <v>73</v>
      </c>
      <c r="M52" s="116" t="s">
        <v>73</v>
      </c>
      <c r="N52" s="116" t="s">
        <v>73</v>
      </c>
      <c r="O52" s="116" t="s">
        <v>73</v>
      </c>
      <c r="P52" s="116" t="s">
        <v>68</v>
      </c>
      <c r="Q52" s="116" t="s">
        <v>73</v>
      </c>
      <c r="R52" s="116" t="s">
        <v>73</v>
      </c>
      <c r="S52" s="116" t="s">
        <v>73</v>
      </c>
      <c r="T52" s="119" t="s">
        <v>87</v>
      </c>
      <c r="U52" s="116">
        <v>5</v>
      </c>
      <c r="V52" s="116">
        <v>1</v>
      </c>
      <c r="W52" s="116">
        <v>3</v>
      </c>
      <c r="X52" s="116" t="s">
        <v>73</v>
      </c>
      <c r="Y52" s="116" t="s">
        <v>68</v>
      </c>
      <c r="Z52" s="123">
        <v>1</v>
      </c>
      <c r="AA52" s="118" t="s">
        <v>1103</v>
      </c>
    </row>
    <row r="53" spans="1:27" ht="138" x14ac:dyDescent="0.3">
      <c r="A53" s="114">
        <v>99367</v>
      </c>
      <c r="B53" s="115" t="s">
        <v>310</v>
      </c>
      <c r="C53" s="116" t="s">
        <v>311</v>
      </c>
      <c r="D53" s="117" t="s">
        <v>199</v>
      </c>
      <c r="E53" s="117" t="s">
        <v>67</v>
      </c>
      <c r="F53" s="116" t="s">
        <v>68</v>
      </c>
      <c r="G53" s="116" t="s">
        <v>312</v>
      </c>
      <c r="H53" s="116" t="s">
        <v>313</v>
      </c>
      <c r="I53" s="116" t="s">
        <v>314</v>
      </c>
      <c r="J53" s="116">
        <v>99437</v>
      </c>
      <c r="K53" s="116" t="s">
        <v>315</v>
      </c>
      <c r="L53" s="116" t="s">
        <v>68</v>
      </c>
      <c r="M53" s="116" t="s">
        <v>68</v>
      </c>
      <c r="N53" s="116" t="s">
        <v>68</v>
      </c>
      <c r="O53" s="116" t="s">
        <v>68</v>
      </c>
      <c r="P53" s="116" t="s">
        <v>68</v>
      </c>
      <c r="Q53" s="116" t="s">
        <v>68</v>
      </c>
      <c r="R53" s="116" t="s">
        <v>68</v>
      </c>
      <c r="S53" s="116" t="s">
        <v>68</v>
      </c>
      <c r="T53" s="119" t="s">
        <v>87</v>
      </c>
      <c r="U53" s="116" t="s">
        <v>74</v>
      </c>
      <c r="V53" s="116" t="s">
        <v>75</v>
      </c>
      <c r="W53" s="116" t="s">
        <v>76</v>
      </c>
      <c r="X53" s="116" t="s">
        <v>68</v>
      </c>
      <c r="Y53" s="116" t="s">
        <v>73</v>
      </c>
      <c r="Z53" s="123">
        <v>1</v>
      </c>
      <c r="AA53" s="118" t="s">
        <v>316</v>
      </c>
    </row>
    <row r="54" spans="1:27" ht="138" x14ac:dyDescent="0.3">
      <c r="A54" s="114">
        <v>99368</v>
      </c>
      <c r="B54" s="115" t="s">
        <v>310</v>
      </c>
      <c r="C54" s="116" t="s">
        <v>317</v>
      </c>
      <c r="D54" s="117" t="s">
        <v>199</v>
      </c>
      <c r="E54" s="117" t="s">
        <v>67</v>
      </c>
      <c r="F54" s="116" t="s">
        <v>68</v>
      </c>
      <c r="G54" s="116" t="s">
        <v>318</v>
      </c>
      <c r="H54" s="116" t="s">
        <v>319</v>
      </c>
      <c r="I54" s="116" t="s">
        <v>314</v>
      </c>
      <c r="J54" s="116">
        <v>99437</v>
      </c>
      <c r="K54" s="116" t="s">
        <v>320</v>
      </c>
      <c r="L54" s="116" t="s">
        <v>68</v>
      </c>
      <c r="M54" s="116" t="s">
        <v>68</v>
      </c>
      <c r="N54" s="116" t="s">
        <v>68</v>
      </c>
      <c r="O54" s="116" t="s">
        <v>68</v>
      </c>
      <c r="P54" s="116" t="s">
        <v>68</v>
      </c>
      <c r="Q54" s="116" t="s">
        <v>68</v>
      </c>
      <c r="R54" s="116" t="s">
        <v>68</v>
      </c>
      <c r="S54" s="116" t="s">
        <v>68</v>
      </c>
      <c r="T54" s="119" t="s">
        <v>87</v>
      </c>
      <c r="U54" s="116" t="s">
        <v>74</v>
      </c>
      <c r="V54" s="116" t="s">
        <v>75</v>
      </c>
      <c r="W54" s="116" t="s">
        <v>76</v>
      </c>
      <c r="X54" s="116" t="s">
        <v>68</v>
      </c>
      <c r="Y54" s="116" t="s">
        <v>73</v>
      </c>
      <c r="Z54" s="123">
        <v>1</v>
      </c>
      <c r="AA54" s="118" t="s">
        <v>321</v>
      </c>
    </row>
    <row r="55" spans="1:27" ht="138" x14ac:dyDescent="0.3">
      <c r="A55" s="114">
        <v>99408</v>
      </c>
      <c r="B55" s="115" t="s">
        <v>322</v>
      </c>
      <c r="C55" s="116" t="s">
        <v>323</v>
      </c>
      <c r="D55" s="117" t="s">
        <v>198</v>
      </c>
      <c r="E55" s="117" t="s">
        <v>80</v>
      </c>
      <c r="F55" s="116" t="s">
        <v>186</v>
      </c>
      <c r="G55" s="116" t="s">
        <v>324</v>
      </c>
      <c r="H55" s="116" t="s">
        <v>91</v>
      </c>
      <c r="I55" s="116" t="s">
        <v>325</v>
      </c>
      <c r="J55" s="116" t="s">
        <v>326</v>
      </c>
      <c r="K55" s="116" t="s">
        <v>327</v>
      </c>
      <c r="L55" s="116" t="s">
        <v>73</v>
      </c>
      <c r="M55" s="116" t="s">
        <v>73</v>
      </c>
      <c r="N55" s="116" t="s">
        <v>73</v>
      </c>
      <c r="O55" s="116" t="s">
        <v>73</v>
      </c>
      <c r="P55" s="116" t="s">
        <v>68</v>
      </c>
      <c r="Q55" s="116" t="s">
        <v>68</v>
      </c>
      <c r="R55" s="116" t="s">
        <v>73</v>
      </c>
      <c r="S55" s="116" t="s">
        <v>73</v>
      </c>
      <c r="T55" s="116" t="s">
        <v>87</v>
      </c>
      <c r="U55" s="116">
        <v>2</v>
      </c>
      <c r="V55" s="116" t="s">
        <v>75</v>
      </c>
      <c r="W55" s="116" t="s">
        <v>76</v>
      </c>
      <c r="X55" s="116" t="s">
        <v>68</v>
      </c>
      <c r="Y55" s="116" t="s">
        <v>68</v>
      </c>
      <c r="Z55" s="123">
        <v>1</v>
      </c>
      <c r="AA55" s="118" t="s">
        <v>328</v>
      </c>
    </row>
    <row r="56" spans="1:27" ht="138" x14ac:dyDescent="0.3">
      <c r="A56" s="114">
        <v>99409</v>
      </c>
      <c r="B56" s="115" t="s">
        <v>322</v>
      </c>
      <c r="C56" s="116" t="s">
        <v>329</v>
      </c>
      <c r="D56" s="117" t="s">
        <v>80</v>
      </c>
      <c r="E56" s="117" t="s">
        <v>67</v>
      </c>
      <c r="F56" s="116" t="s">
        <v>68</v>
      </c>
      <c r="G56" s="116" t="s">
        <v>330</v>
      </c>
      <c r="H56" s="116" t="s">
        <v>91</v>
      </c>
      <c r="I56" s="116" t="s">
        <v>331</v>
      </c>
      <c r="J56" s="116" t="s">
        <v>332</v>
      </c>
      <c r="K56" s="116" t="s">
        <v>327</v>
      </c>
      <c r="L56" s="116" t="s">
        <v>73</v>
      </c>
      <c r="M56" s="116" t="s">
        <v>73</v>
      </c>
      <c r="N56" s="116" t="s">
        <v>73</v>
      </c>
      <c r="O56" s="116" t="s">
        <v>73</v>
      </c>
      <c r="P56" s="116" t="s">
        <v>68</v>
      </c>
      <c r="Q56" s="116" t="s">
        <v>68</v>
      </c>
      <c r="R56" s="116" t="s">
        <v>73</v>
      </c>
      <c r="S56" s="116" t="s">
        <v>73</v>
      </c>
      <c r="T56" s="116" t="s">
        <v>87</v>
      </c>
      <c r="U56" s="116">
        <v>96</v>
      </c>
      <c r="V56" s="116" t="s">
        <v>75</v>
      </c>
      <c r="W56" s="116" t="s">
        <v>76</v>
      </c>
      <c r="X56" s="116" t="s">
        <v>68</v>
      </c>
      <c r="Y56" s="116" t="s">
        <v>68</v>
      </c>
      <c r="Z56" s="123">
        <v>1</v>
      </c>
      <c r="AA56" s="118" t="s">
        <v>328</v>
      </c>
    </row>
    <row r="57" spans="1:27" ht="293.25" x14ac:dyDescent="0.3">
      <c r="A57" s="124">
        <v>99415</v>
      </c>
      <c r="B57" s="115" t="s">
        <v>78</v>
      </c>
      <c r="C57" s="116" t="s">
        <v>333</v>
      </c>
      <c r="D57" s="116" t="s">
        <v>334</v>
      </c>
      <c r="E57" s="116" t="s">
        <v>290</v>
      </c>
      <c r="F57" s="116" t="s">
        <v>335</v>
      </c>
      <c r="G57" s="116" t="s">
        <v>336</v>
      </c>
      <c r="H57" s="116" t="s">
        <v>91</v>
      </c>
      <c r="I57" s="116" t="s">
        <v>201</v>
      </c>
      <c r="J57" s="116" t="s">
        <v>337</v>
      </c>
      <c r="K57" s="116" t="s">
        <v>338</v>
      </c>
      <c r="L57" s="116" t="s">
        <v>73</v>
      </c>
      <c r="M57" s="116" t="s">
        <v>73</v>
      </c>
      <c r="N57" s="116" t="s">
        <v>73</v>
      </c>
      <c r="O57" s="116" t="s">
        <v>73</v>
      </c>
      <c r="P57" s="116" t="s">
        <v>68</v>
      </c>
      <c r="Q57" s="116" t="s">
        <v>73</v>
      </c>
      <c r="R57" s="116" t="s">
        <v>73</v>
      </c>
      <c r="S57" s="116" t="s">
        <v>73</v>
      </c>
      <c r="T57" s="119" t="s">
        <v>339</v>
      </c>
      <c r="U57" s="116">
        <v>4</v>
      </c>
      <c r="V57" s="116" t="s">
        <v>75</v>
      </c>
      <c r="W57" s="116" t="s">
        <v>76</v>
      </c>
      <c r="X57" s="116" t="s">
        <v>73</v>
      </c>
      <c r="Y57" s="116" t="s">
        <v>68</v>
      </c>
      <c r="Z57" s="123">
        <v>1</v>
      </c>
      <c r="AA57" s="118" t="s">
        <v>1095</v>
      </c>
    </row>
    <row r="58" spans="1:27" ht="293.25" x14ac:dyDescent="0.3">
      <c r="A58" s="124">
        <v>99416</v>
      </c>
      <c r="B58" s="115" t="s">
        <v>78</v>
      </c>
      <c r="C58" s="116" t="s">
        <v>340</v>
      </c>
      <c r="D58" s="117" t="s">
        <v>290</v>
      </c>
      <c r="E58" s="122" t="s">
        <v>341</v>
      </c>
      <c r="F58" s="116" t="s">
        <v>342</v>
      </c>
      <c r="G58" s="116" t="s">
        <v>343</v>
      </c>
      <c r="H58" s="116" t="s">
        <v>91</v>
      </c>
      <c r="I58" s="116" t="s">
        <v>201</v>
      </c>
      <c r="J58" s="116" t="s">
        <v>337</v>
      </c>
      <c r="K58" s="116" t="s">
        <v>338</v>
      </c>
      <c r="L58" s="116" t="s">
        <v>73</v>
      </c>
      <c r="M58" s="116" t="s">
        <v>73</v>
      </c>
      <c r="N58" s="116" t="s">
        <v>73</v>
      </c>
      <c r="O58" s="116" t="s">
        <v>73</v>
      </c>
      <c r="P58" s="116" t="s">
        <v>68</v>
      </c>
      <c r="Q58" s="116" t="s">
        <v>73</v>
      </c>
      <c r="R58" s="116" t="s">
        <v>73</v>
      </c>
      <c r="S58" s="116" t="s">
        <v>73</v>
      </c>
      <c r="T58" s="119">
        <v>99415</v>
      </c>
      <c r="U58" s="116">
        <v>2</v>
      </c>
      <c r="V58" s="116" t="s">
        <v>75</v>
      </c>
      <c r="W58" s="116" t="s">
        <v>76</v>
      </c>
      <c r="X58" s="116" t="s">
        <v>73</v>
      </c>
      <c r="Y58" s="116" t="s">
        <v>68</v>
      </c>
      <c r="Z58" s="123">
        <v>44</v>
      </c>
      <c r="AA58" s="118" t="s">
        <v>1095</v>
      </c>
    </row>
    <row r="59" spans="1:27" ht="258.75" x14ac:dyDescent="0.3">
      <c r="A59" s="124">
        <v>99417</v>
      </c>
      <c r="B59" s="115" t="s">
        <v>78</v>
      </c>
      <c r="C59" s="116" t="s">
        <v>344</v>
      </c>
      <c r="D59" s="116" t="s">
        <v>198</v>
      </c>
      <c r="E59" s="116" t="s">
        <v>199</v>
      </c>
      <c r="F59" s="116" t="s">
        <v>342</v>
      </c>
      <c r="G59" s="116" t="s">
        <v>345</v>
      </c>
      <c r="H59" s="116" t="s">
        <v>91</v>
      </c>
      <c r="I59" s="116" t="s">
        <v>1102</v>
      </c>
      <c r="J59" s="116" t="s">
        <v>2</v>
      </c>
      <c r="K59" s="116" t="s">
        <v>2</v>
      </c>
      <c r="L59" s="116" t="s">
        <v>73</v>
      </c>
      <c r="M59" s="116" t="s">
        <v>73</v>
      </c>
      <c r="N59" s="116" t="s">
        <v>73</v>
      </c>
      <c r="O59" s="116" t="s">
        <v>73</v>
      </c>
      <c r="P59" s="116" t="s">
        <v>68</v>
      </c>
      <c r="Q59" s="116" t="s">
        <v>73</v>
      </c>
      <c r="R59" s="116" t="s">
        <v>73</v>
      </c>
      <c r="S59" s="116" t="s">
        <v>73</v>
      </c>
      <c r="T59" s="119" t="s">
        <v>346</v>
      </c>
      <c r="U59" s="116">
        <v>1</v>
      </c>
      <c r="V59" s="116" t="s">
        <v>75</v>
      </c>
      <c r="W59" s="116" t="s">
        <v>76</v>
      </c>
      <c r="X59" s="116" t="s">
        <v>68</v>
      </c>
      <c r="Y59" s="116" t="s">
        <v>68</v>
      </c>
      <c r="Z59" s="123">
        <v>91</v>
      </c>
      <c r="AA59" s="118" t="s">
        <v>1104</v>
      </c>
    </row>
    <row r="60" spans="1:27" ht="258.75" x14ac:dyDescent="0.3">
      <c r="A60" s="124">
        <v>99418</v>
      </c>
      <c r="B60" s="115" t="s">
        <v>78</v>
      </c>
      <c r="C60" s="116" t="s">
        <v>347</v>
      </c>
      <c r="D60" s="116" t="s">
        <v>198</v>
      </c>
      <c r="E60" s="116" t="s">
        <v>199</v>
      </c>
      <c r="F60" s="116" t="s">
        <v>342</v>
      </c>
      <c r="G60" s="116" t="s">
        <v>348</v>
      </c>
      <c r="H60" s="116" t="s">
        <v>91</v>
      </c>
      <c r="I60" s="116" t="s">
        <v>1100</v>
      </c>
      <c r="J60" s="116" t="s">
        <v>349</v>
      </c>
      <c r="K60" s="116" t="s">
        <v>350</v>
      </c>
      <c r="L60" s="116" t="s">
        <v>73</v>
      </c>
      <c r="M60" s="116" t="s">
        <v>73</v>
      </c>
      <c r="N60" s="116" t="s">
        <v>73</v>
      </c>
      <c r="O60" s="116" t="s">
        <v>73</v>
      </c>
      <c r="P60" s="116" t="s">
        <v>73</v>
      </c>
      <c r="Q60" s="116" t="s">
        <v>73</v>
      </c>
      <c r="R60" s="116" t="s">
        <v>73</v>
      </c>
      <c r="S60" s="116" t="s">
        <v>73</v>
      </c>
      <c r="T60" s="119" t="s">
        <v>351</v>
      </c>
      <c r="U60" s="116">
        <v>1</v>
      </c>
      <c r="V60" s="116" t="s">
        <v>75</v>
      </c>
      <c r="W60" s="116" t="s">
        <v>76</v>
      </c>
      <c r="X60" s="116" t="s">
        <v>68</v>
      </c>
      <c r="Y60" s="116" t="s">
        <v>68</v>
      </c>
      <c r="Z60" s="123">
        <v>93</v>
      </c>
      <c r="AA60" s="118" t="s">
        <v>1105</v>
      </c>
    </row>
    <row r="61" spans="1:27" ht="155.25" x14ac:dyDescent="0.3">
      <c r="A61" s="114">
        <v>99424</v>
      </c>
      <c r="B61" s="115" t="s">
        <v>119</v>
      </c>
      <c r="C61" s="116" t="s">
        <v>352</v>
      </c>
      <c r="D61" s="117" t="s">
        <v>199</v>
      </c>
      <c r="E61" s="117" t="s">
        <v>209</v>
      </c>
      <c r="F61" s="116" t="s">
        <v>353</v>
      </c>
      <c r="G61" s="116" t="s">
        <v>354</v>
      </c>
      <c r="H61" s="116" t="s">
        <v>251</v>
      </c>
      <c r="I61" s="116" t="s">
        <v>71</v>
      </c>
      <c r="J61" s="116" t="s">
        <v>355</v>
      </c>
      <c r="K61" s="116" t="s">
        <v>2</v>
      </c>
      <c r="L61" s="116" t="s">
        <v>68</v>
      </c>
      <c r="M61" s="116" t="s">
        <v>68</v>
      </c>
      <c r="N61" s="116" t="s">
        <v>68</v>
      </c>
      <c r="O61" s="116" t="s">
        <v>68</v>
      </c>
      <c r="P61" s="116" t="s">
        <v>68</v>
      </c>
      <c r="Q61" s="116" t="s">
        <v>68</v>
      </c>
      <c r="R61" s="116" t="s">
        <v>68</v>
      </c>
      <c r="S61" s="116" t="s">
        <v>68</v>
      </c>
      <c r="T61" s="119" t="s">
        <v>87</v>
      </c>
      <c r="U61" s="116">
        <v>2</v>
      </c>
      <c r="V61" s="116" t="s">
        <v>75</v>
      </c>
      <c r="W61" s="116" t="s">
        <v>76</v>
      </c>
      <c r="X61" s="116" t="s">
        <v>73</v>
      </c>
      <c r="Y61" s="116" t="s">
        <v>68</v>
      </c>
      <c r="Z61" s="123">
        <v>1</v>
      </c>
      <c r="AA61" s="118" t="s">
        <v>1106</v>
      </c>
    </row>
    <row r="62" spans="1:27" ht="224.25" x14ac:dyDescent="0.3">
      <c r="A62" s="114">
        <v>99425</v>
      </c>
      <c r="B62" s="115" t="s">
        <v>119</v>
      </c>
      <c r="C62" s="116" t="s">
        <v>356</v>
      </c>
      <c r="D62" s="117" t="s">
        <v>209</v>
      </c>
      <c r="E62" s="117" t="s">
        <v>357</v>
      </c>
      <c r="F62" s="116" t="s">
        <v>148</v>
      </c>
      <c r="G62" s="116" t="s">
        <v>358</v>
      </c>
      <c r="H62" s="116" t="s">
        <v>251</v>
      </c>
      <c r="I62" s="116" t="s">
        <v>71</v>
      </c>
      <c r="J62" s="116" t="s">
        <v>359</v>
      </c>
      <c r="K62" s="116" t="s">
        <v>2</v>
      </c>
      <c r="L62" s="116" t="s">
        <v>68</v>
      </c>
      <c r="M62" s="116" t="s">
        <v>68</v>
      </c>
      <c r="N62" s="116" t="s">
        <v>68</v>
      </c>
      <c r="O62" s="116" t="s">
        <v>68</v>
      </c>
      <c r="P62" s="116" t="s">
        <v>68</v>
      </c>
      <c r="Q62" s="116" t="s">
        <v>68</v>
      </c>
      <c r="R62" s="116" t="s">
        <v>68</v>
      </c>
      <c r="S62" s="116" t="s">
        <v>68</v>
      </c>
      <c r="T62" s="119" t="s">
        <v>360</v>
      </c>
      <c r="U62" s="116">
        <v>2</v>
      </c>
      <c r="V62" s="116" t="s">
        <v>75</v>
      </c>
      <c r="W62" s="116" t="s">
        <v>76</v>
      </c>
      <c r="X62" s="116" t="s">
        <v>73</v>
      </c>
      <c r="Y62" s="116" t="s">
        <v>68</v>
      </c>
      <c r="Z62" s="123">
        <v>47</v>
      </c>
      <c r="AA62" s="118" t="s">
        <v>1106</v>
      </c>
    </row>
    <row r="63" spans="1:27" ht="224.25" x14ac:dyDescent="0.3">
      <c r="A63" s="114">
        <v>99437</v>
      </c>
      <c r="B63" s="115" t="s">
        <v>119</v>
      </c>
      <c r="C63" s="116" t="s">
        <v>361</v>
      </c>
      <c r="D63" s="117" t="s">
        <v>209</v>
      </c>
      <c r="E63" s="117" t="s">
        <v>357</v>
      </c>
      <c r="F63" s="116" t="s">
        <v>148</v>
      </c>
      <c r="G63" s="116" t="s">
        <v>362</v>
      </c>
      <c r="H63" s="116" t="s">
        <v>251</v>
      </c>
      <c r="I63" s="116" t="s">
        <v>71</v>
      </c>
      <c r="J63" s="116" t="s">
        <v>363</v>
      </c>
      <c r="K63" s="116" t="s">
        <v>2</v>
      </c>
      <c r="L63" s="116" t="s">
        <v>68</v>
      </c>
      <c r="M63" s="116" t="s">
        <v>68</v>
      </c>
      <c r="N63" s="116" t="s">
        <v>68</v>
      </c>
      <c r="O63" s="116" t="s">
        <v>68</v>
      </c>
      <c r="P63" s="116" t="s">
        <v>68</v>
      </c>
      <c r="Q63" s="116" t="s">
        <v>68</v>
      </c>
      <c r="R63" s="116" t="s">
        <v>68</v>
      </c>
      <c r="S63" s="116" t="s">
        <v>68</v>
      </c>
      <c r="T63" s="119" t="s">
        <v>364</v>
      </c>
      <c r="U63" s="116">
        <v>2</v>
      </c>
      <c r="V63" s="116" t="s">
        <v>75</v>
      </c>
      <c r="W63" s="116" t="s">
        <v>76</v>
      </c>
      <c r="X63" s="116" t="s">
        <v>73</v>
      </c>
      <c r="Y63" s="116" t="s">
        <v>68</v>
      </c>
      <c r="Z63" s="123">
        <v>47</v>
      </c>
      <c r="AA63" s="118" t="s">
        <v>1106</v>
      </c>
    </row>
    <row r="64" spans="1:27" ht="241.5" x14ac:dyDescent="0.3">
      <c r="A64" s="114">
        <v>99441</v>
      </c>
      <c r="B64" s="115" t="s">
        <v>78</v>
      </c>
      <c r="C64" s="116" t="s">
        <v>365</v>
      </c>
      <c r="D64" s="122" t="s">
        <v>184</v>
      </c>
      <c r="E64" s="122" t="s">
        <v>185</v>
      </c>
      <c r="F64" s="116" t="s">
        <v>186</v>
      </c>
      <c r="G64" s="116" t="s">
        <v>366</v>
      </c>
      <c r="H64" s="116" t="s">
        <v>91</v>
      </c>
      <c r="I64" s="116" t="s">
        <v>189</v>
      </c>
      <c r="J64" s="116" t="s">
        <v>2</v>
      </c>
      <c r="K64" s="116" t="s">
        <v>315</v>
      </c>
      <c r="L64" s="116" t="s">
        <v>73</v>
      </c>
      <c r="M64" s="116" t="s">
        <v>73</v>
      </c>
      <c r="N64" s="116" t="s">
        <v>73</v>
      </c>
      <c r="O64" s="116" t="s">
        <v>73</v>
      </c>
      <c r="P64" s="116" t="s">
        <v>73</v>
      </c>
      <c r="Q64" s="116" t="s">
        <v>73</v>
      </c>
      <c r="R64" s="116" t="s">
        <v>73</v>
      </c>
      <c r="S64" s="116" t="s">
        <v>73</v>
      </c>
      <c r="T64" s="116" t="s">
        <v>87</v>
      </c>
      <c r="U64" s="116">
        <v>1</v>
      </c>
      <c r="V64" s="116">
        <v>1</v>
      </c>
      <c r="W64" s="116" t="s">
        <v>190</v>
      </c>
      <c r="X64" s="116" t="s">
        <v>73</v>
      </c>
      <c r="Y64" s="116" t="s">
        <v>73</v>
      </c>
      <c r="Z64" s="123">
        <v>1</v>
      </c>
      <c r="AA64" s="118" t="s">
        <v>367</v>
      </c>
    </row>
    <row r="65" spans="1:27" ht="241.5" x14ac:dyDescent="0.3">
      <c r="A65" s="114">
        <v>99442</v>
      </c>
      <c r="B65" s="115" t="s">
        <v>78</v>
      </c>
      <c r="C65" s="116" t="s">
        <v>368</v>
      </c>
      <c r="D65" s="122" t="s">
        <v>185</v>
      </c>
      <c r="E65" s="122" t="s">
        <v>193</v>
      </c>
      <c r="F65" s="116" t="s">
        <v>186</v>
      </c>
      <c r="G65" s="116" t="s">
        <v>369</v>
      </c>
      <c r="H65" s="116" t="s">
        <v>91</v>
      </c>
      <c r="I65" s="116" t="s">
        <v>189</v>
      </c>
      <c r="J65" s="116" t="s">
        <v>2</v>
      </c>
      <c r="K65" s="116" t="s">
        <v>370</v>
      </c>
      <c r="L65" s="116" t="s">
        <v>73</v>
      </c>
      <c r="M65" s="116" t="s">
        <v>73</v>
      </c>
      <c r="N65" s="116" t="s">
        <v>73</v>
      </c>
      <c r="O65" s="116" t="s">
        <v>73</v>
      </c>
      <c r="P65" s="116" t="s">
        <v>73</v>
      </c>
      <c r="Q65" s="116" t="s">
        <v>73</v>
      </c>
      <c r="R65" s="116" t="s">
        <v>73</v>
      </c>
      <c r="S65" s="116" t="s">
        <v>73</v>
      </c>
      <c r="T65" s="119" t="s">
        <v>87</v>
      </c>
      <c r="U65" s="116">
        <v>2</v>
      </c>
      <c r="V65" s="116">
        <v>1</v>
      </c>
      <c r="W65" s="116" t="s">
        <v>190</v>
      </c>
      <c r="X65" s="116" t="s">
        <v>73</v>
      </c>
      <c r="Y65" s="116" t="s">
        <v>73</v>
      </c>
      <c r="Z65" s="123">
        <v>1</v>
      </c>
      <c r="AA65" s="118" t="s">
        <v>367</v>
      </c>
    </row>
    <row r="66" spans="1:27" ht="241.5" x14ac:dyDescent="0.3">
      <c r="A66" s="114">
        <v>99443</v>
      </c>
      <c r="B66" s="115" t="s">
        <v>78</v>
      </c>
      <c r="C66" s="116" t="s">
        <v>371</v>
      </c>
      <c r="D66" s="122" t="s">
        <v>193</v>
      </c>
      <c r="E66" s="122" t="s">
        <v>67</v>
      </c>
      <c r="F66" s="116" t="s">
        <v>68</v>
      </c>
      <c r="G66" s="116" t="s">
        <v>372</v>
      </c>
      <c r="H66" s="116" t="s">
        <v>91</v>
      </c>
      <c r="I66" s="116" t="s">
        <v>189</v>
      </c>
      <c r="J66" s="116" t="s">
        <v>2</v>
      </c>
      <c r="K66" s="116" t="s">
        <v>373</v>
      </c>
      <c r="L66" s="116" t="s">
        <v>73</v>
      </c>
      <c r="M66" s="116" t="s">
        <v>73</v>
      </c>
      <c r="N66" s="116" t="s">
        <v>73</v>
      </c>
      <c r="O66" s="116" t="s">
        <v>73</v>
      </c>
      <c r="P66" s="116" t="s">
        <v>73</v>
      </c>
      <c r="Q66" s="116" t="s">
        <v>73</v>
      </c>
      <c r="R66" s="116" t="s">
        <v>73</v>
      </c>
      <c r="S66" s="116" t="s">
        <v>73</v>
      </c>
      <c r="T66" s="119" t="s">
        <v>87</v>
      </c>
      <c r="U66" s="116">
        <v>2</v>
      </c>
      <c r="V66" s="116">
        <v>1</v>
      </c>
      <c r="W66" s="116" t="s">
        <v>190</v>
      </c>
      <c r="X66" s="116" t="s">
        <v>73</v>
      </c>
      <c r="Y66" s="116" t="s">
        <v>73</v>
      </c>
      <c r="Z66" s="123">
        <v>1</v>
      </c>
      <c r="AA66" s="118" t="s">
        <v>367</v>
      </c>
    </row>
    <row r="67" spans="1:27" ht="207" x14ac:dyDescent="0.3">
      <c r="A67" s="114">
        <v>99451</v>
      </c>
      <c r="B67" s="115" t="s">
        <v>310</v>
      </c>
      <c r="C67" s="116" t="s">
        <v>374</v>
      </c>
      <c r="D67" s="122" t="s">
        <v>184</v>
      </c>
      <c r="E67" s="122" t="s">
        <v>67</v>
      </c>
      <c r="F67" s="116" t="s">
        <v>68</v>
      </c>
      <c r="G67" s="116" t="s">
        <v>375</v>
      </c>
      <c r="H67" s="116" t="s">
        <v>313</v>
      </c>
      <c r="I67" s="116" t="s">
        <v>189</v>
      </c>
      <c r="J67" s="116" t="s">
        <v>376</v>
      </c>
      <c r="K67" s="116" t="s">
        <v>377</v>
      </c>
      <c r="L67" s="116" t="s">
        <v>68</v>
      </c>
      <c r="M67" s="116" t="s">
        <v>68</v>
      </c>
      <c r="N67" s="116" t="s">
        <v>68</v>
      </c>
      <c r="O67" s="116" t="s">
        <v>68</v>
      </c>
      <c r="P67" s="116" t="s">
        <v>68</v>
      </c>
      <c r="Q67" s="116" t="s">
        <v>68</v>
      </c>
      <c r="R67" s="116" t="s">
        <v>68</v>
      </c>
      <c r="S67" s="116" t="s">
        <v>68</v>
      </c>
      <c r="T67" s="119" t="s">
        <v>87</v>
      </c>
      <c r="U67" s="116" t="s">
        <v>74</v>
      </c>
      <c r="V67" s="116" t="s">
        <v>75</v>
      </c>
      <c r="W67" s="116" t="s">
        <v>76</v>
      </c>
      <c r="X67" s="116" t="s">
        <v>73</v>
      </c>
      <c r="Y67" s="116" t="s">
        <v>73</v>
      </c>
      <c r="Z67" s="123">
        <v>1</v>
      </c>
      <c r="AA67" s="118" t="s">
        <v>1107</v>
      </c>
    </row>
    <row r="68" spans="1:27" ht="138" x14ac:dyDescent="0.3">
      <c r="A68" s="114">
        <v>99491</v>
      </c>
      <c r="B68" s="115" t="s">
        <v>119</v>
      </c>
      <c r="C68" s="116" t="s">
        <v>378</v>
      </c>
      <c r="D68" s="117" t="s">
        <v>199</v>
      </c>
      <c r="E68" s="117" t="s">
        <v>209</v>
      </c>
      <c r="F68" s="116" t="s">
        <v>68</v>
      </c>
      <c r="G68" s="116" t="s">
        <v>379</v>
      </c>
      <c r="H68" s="116" t="s">
        <v>251</v>
      </c>
      <c r="I68" s="116" t="s">
        <v>71</v>
      </c>
      <c r="J68" s="116" t="s">
        <v>380</v>
      </c>
      <c r="K68" s="116" t="s">
        <v>381</v>
      </c>
      <c r="L68" s="116" t="s">
        <v>68</v>
      </c>
      <c r="M68" s="116" t="s">
        <v>68</v>
      </c>
      <c r="N68" s="116" t="s">
        <v>68</v>
      </c>
      <c r="O68" s="116" t="s">
        <v>68</v>
      </c>
      <c r="P68" s="116" t="s">
        <v>68</v>
      </c>
      <c r="Q68" s="116" t="s">
        <v>68</v>
      </c>
      <c r="R68" s="116" t="s">
        <v>68</v>
      </c>
      <c r="S68" s="116" t="s">
        <v>68</v>
      </c>
      <c r="T68" s="119" t="s">
        <v>87</v>
      </c>
      <c r="U68" s="116">
        <v>2</v>
      </c>
      <c r="V68" s="116" t="s">
        <v>75</v>
      </c>
      <c r="W68" s="116" t="s">
        <v>76</v>
      </c>
      <c r="X68" s="116" t="s">
        <v>73</v>
      </c>
      <c r="Y68" s="116" t="s">
        <v>68</v>
      </c>
      <c r="Z68" s="123">
        <v>1</v>
      </c>
      <c r="AA68" s="118" t="s">
        <v>1106</v>
      </c>
    </row>
    <row r="69" spans="1:27" ht="189.75" x14ac:dyDescent="0.3">
      <c r="A69" s="114">
        <v>99495</v>
      </c>
      <c r="B69" s="115" t="s">
        <v>247</v>
      </c>
      <c r="C69" s="116" t="s">
        <v>382</v>
      </c>
      <c r="D69" s="117" t="s">
        <v>383</v>
      </c>
      <c r="E69" s="117" t="s">
        <v>67</v>
      </c>
      <c r="F69" s="116" t="s">
        <v>68</v>
      </c>
      <c r="G69" s="116" t="s">
        <v>384</v>
      </c>
      <c r="H69" s="116" t="s">
        <v>91</v>
      </c>
      <c r="I69" s="116" t="s">
        <v>385</v>
      </c>
      <c r="J69" s="116">
        <v>99424</v>
      </c>
      <c r="K69" s="116" t="s">
        <v>386</v>
      </c>
      <c r="L69" s="116" t="s">
        <v>73</v>
      </c>
      <c r="M69" s="116" t="s">
        <v>68</v>
      </c>
      <c r="N69" s="116" t="s">
        <v>68</v>
      </c>
      <c r="O69" s="116" t="s">
        <v>68</v>
      </c>
      <c r="P69" s="116" t="s">
        <v>73</v>
      </c>
      <c r="Q69" s="116" t="s">
        <v>73</v>
      </c>
      <c r="R69" s="116" t="s">
        <v>73</v>
      </c>
      <c r="S69" s="116" t="s">
        <v>73</v>
      </c>
      <c r="T69" s="119" t="s">
        <v>87</v>
      </c>
      <c r="U69" s="116">
        <v>4</v>
      </c>
      <c r="V69" s="116" t="s">
        <v>75</v>
      </c>
      <c r="W69" s="116" t="s">
        <v>76</v>
      </c>
      <c r="X69" s="116" t="s">
        <v>73</v>
      </c>
      <c r="Y69" s="116" t="s">
        <v>68</v>
      </c>
      <c r="Z69" s="123">
        <v>1</v>
      </c>
      <c r="AA69" s="118" t="s">
        <v>1108</v>
      </c>
    </row>
    <row r="70" spans="1:27" ht="189.75" x14ac:dyDescent="0.3">
      <c r="A70" s="114">
        <v>99496</v>
      </c>
      <c r="B70" s="115" t="s">
        <v>247</v>
      </c>
      <c r="C70" s="116" t="s">
        <v>387</v>
      </c>
      <c r="D70" s="117" t="s">
        <v>160</v>
      </c>
      <c r="E70" s="117" t="s">
        <v>67</v>
      </c>
      <c r="F70" s="116" t="s">
        <v>68</v>
      </c>
      <c r="G70" s="116" t="s">
        <v>388</v>
      </c>
      <c r="H70" s="116" t="s">
        <v>91</v>
      </c>
      <c r="I70" s="116" t="s">
        <v>389</v>
      </c>
      <c r="J70" s="116">
        <v>99424</v>
      </c>
      <c r="K70" s="116" t="s">
        <v>390</v>
      </c>
      <c r="L70" s="116" t="s">
        <v>73</v>
      </c>
      <c r="M70" s="116" t="s">
        <v>68</v>
      </c>
      <c r="N70" s="116" t="s">
        <v>68</v>
      </c>
      <c r="O70" s="116" t="s">
        <v>68</v>
      </c>
      <c r="P70" s="116" t="s">
        <v>73</v>
      </c>
      <c r="Q70" s="116" t="s">
        <v>73</v>
      </c>
      <c r="R70" s="116" t="s">
        <v>73</v>
      </c>
      <c r="S70" s="116" t="s">
        <v>73</v>
      </c>
      <c r="T70" s="119" t="s">
        <v>87</v>
      </c>
      <c r="U70" s="116">
        <v>5</v>
      </c>
      <c r="V70" s="116" t="s">
        <v>75</v>
      </c>
      <c r="W70" s="116" t="s">
        <v>76</v>
      </c>
      <c r="X70" s="116" t="s">
        <v>73</v>
      </c>
      <c r="Y70" s="116" t="s">
        <v>68</v>
      </c>
      <c r="Z70" s="123">
        <v>1</v>
      </c>
      <c r="AA70" s="118" t="s">
        <v>1108</v>
      </c>
    </row>
    <row r="71" spans="1:27" ht="172.5" x14ac:dyDescent="0.3">
      <c r="A71" s="114" t="s">
        <v>391</v>
      </c>
      <c r="B71" s="115" t="s">
        <v>392</v>
      </c>
      <c r="C71" s="116" t="s">
        <v>393</v>
      </c>
      <c r="D71" s="117" t="s">
        <v>394</v>
      </c>
      <c r="E71" s="117" t="s">
        <v>67</v>
      </c>
      <c r="F71" s="116" t="s">
        <v>395</v>
      </c>
      <c r="G71" s="116" t="s">
        <v>396</v>
      </c>
      <c r="H71" s="116" t="s">
        <v>166</v>
      </c>
      <c r="I71" s="116" t="s">
        <v>397</v>
      </c>
      <c r="J71" s="116" t="s">
        <v>2</v>
      </c>
      <c r="K71" s="116" t="s">
        <v>2</v>
      </c>
      <c r="L71" s="116" t="s">
        <v>68</v>
      </c>
      <c r="M71" s="116" t="s">
        <v>73</v>
      </c>
      <c r="N71" s="116" t="s">
        <v>73</v>
      </c>
      <c r="O71" s="116" t="s">
        <v>73</v>
      </c>
      <c r="P71" s="116" t="s">
        <v>68</v>
      </c>
      <c r="Q71" s="116" t="s">
        <v>73</v>
      </c>
      <c r="R71" s="116" t="s">
        <v>73</v>
      </c>
      <c r="S71" s="116" t="s">
        <v>73</v>
      </c>
      <c r="T71" s="119" t="s">
        <v>87</v>
      </c>
      <c r="U71" s="116" t="s">
        <v>74</v>
      </c>
      <c r="V71" s="116" t="s">
        <v>75</v>
      </c>
      <c r="W71" s="116" t="s">
        <v>76</v>
      </c>
      <c r="X71" s="116" t="s">
        <v>68</v>
      </c>
      <c r="Y71" s="116" t="s">
        <v>68</v>
      </c>
      <c r="Z71" s="123" t="s">
        <v>398</v>
      </c>
      <c r="AA71" s="118" t="s">
        <v>399</v>
      </c>
    </row>
    <row r="72" spans="1:27" ht="138" x14ac:dyDescent="0.3">
      <c r="A72" s="114" t="s">
        <v>1119</v>
      </c>
      <c r="B72" s="115" t="s">
        <v>1140</v>
      </c>
      <c r="C72" s="116" t="s">
        <v>1121</v>
      </c>
      <c r="D72" s="117" t="s">
        <v>1123</v>
      </c>
      <c r="E72" s="117" t="s">
        <v>1126</v>
      </c>
      <c r="F72" s="116" t="s">
        <v>1125</v>
      </c>
      <c r="G72" s="116" t="s">
        <v>1127</v>
      </c>
      <c r="H72" s="116" t="s">
        <v>176</v>
      </c>
      <c r="I72" s="116" t="s">
        <v>71</v>
      </c>
      <c r="J72" s="116" t="s">
        <v>2</v>
      </c>
      <c r="K72" s="116" t="s">
        <v>2</v>
      </c>
      <c r="L72" s="116" t="s">
        <v>68</v>
      </c>
      <c r="M72" s="116" t="s">
        <v>68</v>
      </c>
      <c r="N72" s="116" t="s">
        <v>68</v>
      </c>
      <c r="O72" s="116" t="s">
        <v>68</v>
      </c>
      <c r="P72" s="116" t="s">
        <v>68</v>
      </c>
      <c r="Q72" s="116" t="s">
        <v>68</v>
      </c>
      <c r="R72" s="116" t="s">
        <v>68</v>
      </c>
      <c r="S72" s="116" t="s">
        <v>68</v>
      </c>
      <c r="T72" s="119" t="s">
        <v>87</v>
      </c>
      <c r="U72" s="116">
        <v>4</v>
      </c>
      <c r="V72" s="116" t="s">
        <v>75</v>
      </c>
      <c r="W72" s="116" t="s">
        <v>76</v>
      </c>
      <c r="X72" s="116" t="s">
        <v>73</v>
      </c>
      <c r="Y72" s="116" t="s">
        <v>68</v>
      </c>
      <c r="Z72" s="123" t="s">
        <v>1130</v>
      </c>
      <c r="AA72" s="125" t="s">
        <v>1142</v>
      </c>
    </row>
    <row r="73" spans="1:27" ht="241.5" x14ac:dyDescent="0.3">
      <c r="A73" s="114" t="s">
        <v>1120</v>
      </c>
      <c r="B73" s="115" t="s">
        <v>1140</v>
      </c>
      <c r="C73" s="116" t="s">
        <v>1122</v>
      </c>
      <c r="D73" s="117" t="s">
        <v>1124</v>
      </c>
      <c r="E73" s="117" t="s">
        <v>1128</v>
      </c>
      <c r="F73" s="116" t="s">
        <v>342</v>
      </c>
      <c r="G73" s="116" t="s">
        <v>1129</v>
      </c>
      <c r="H73" s="116" t="s">
        <v>176</v>
      </c>
      <c r="I73" s="116" t="s">
        <v>71</v>
      </c>
      <c r="J73" s="116" t="s">
        <v>2</v>
      </c>
      <c r="K73" s="116" t="s">
        <v>2</v>
      </c>
      <c r="L73" s="116" t="s">
        <v>68</v>
      </c>
      <c r="M73" s="116" t="s">
        <v>68</v>
      </c>
      <c r="N73" s="116" t="s">
        <v>68</v>
      </c>
      <c r="O73" s="116" t="s">
        <v>68</v>
      </c>
      <c r="P73" s="116" t="s">
        <v>68</v>
      </c>
      <c r="Q73" s="116" t="s">
        <v>68</v>
      </c>
      <c r="R73" s="116" t="s">
        <v>68</v>
      </c>
      <c r="S73" s="116" t="s">
        <v>68</v>
      </c>
      <c r="T73" s="119" t="s">
        <v>1119</v>
      </c>
      <c r="U73" s="116">
        <v>2</v>
      </c>
      <c r="V73" s="116" t="s">
        <v>75</v>
      </c>
      <c r="W73" s="116" t="s">
        <v>76</v>
      </c>
      <c r="X73" s="116" t="s">
        <v>73</v>
      </c>
      <c r="Y73" s="116" t="s">
        <v>68</v>
      </c>
      <c r="Z73" s="123" t="s">
        <v>1131</v>
      </c>
      <c r="AA73" s="125" t="s">
        <v>1142</v>
      </c>
    </row>
    <row r="74" spans="1:27" ht="258.75" x14ac:dyDescent="0.3">
      <c r="A74" s="124" t="s">
        <v>400</v>
      </c>
      <c r="B74" s="115" t="s">
        <v>94</v>
      </c>
      <c r="C74" s="116" t="s">
        <v>401</v>
      </c>
      <c r="D74" s="117" t="s">
        <v>121</v>
      </c>
      <c r="E74" s="122" t="s">
        <v>122</v>
      </c>
      <c r="F74" s="116" t="s">
        <v>342</v>
      </c>
      <c r="G74" s="116" t="s">
        <v>402</v>
      </c>
      <c r="H74" s="116" t="s">
        <v>91</v>
      </c>
      <c r="I74" s="116" t="s">
        <v>1096</v>
      </c>
      <c r="J74" s="116" t="s">
        <v>2</v>
      </c>
      <c r="K74" s="116" t="s">
        <v>2</v>
      </c>
      <c r="L74" s="116" t="s">
        <v>73</v>
      </c>
      <c r="M74" s="116" t="s">
        <v>73</v>
      </c>
      <c r="N74" s="116" t="s">
        <v>73</v>
      </c>
      <c r="O74" s="116" t="s">
        <v>73</v>
      </c>
      <c r="P74" s="116" t="s">
        <v>68</v>
      </c>
      <c r="Q74" s="116" t="s">
        <v>73</v>
      </c>
      <c r="R74" s="116" t="s">
        <v>73</v>
      </c>
      <c r="S74" s="116" t="s">
        <v>73</v>
      </c>
      <c r="T74" s="119">
        <v>99236</v>
      </c>
      <c r="U74" s="116">
        <v>1</v>
      </c>
      <c r="V74" s="116" t="s">
        <v>75</v>
      </c>
      <c r="W74" s="116" t="s">
        <v>76</v>
      </c>
      <c r="X74" s="116" t="s">
        <v>73</v>
      </c>
      <c r="Y74" s="116" t="s">
        <v>68</v>
      </c>
      <c r="Z74" s="123">
        <v>90</v>
      </c>
      <c r="AA74" s="118" t="s">
        <v>1097</v>
      </c>
    </row>
    <row r="75" spans="1:27" ht="155.25" x14ac:dyDescent="0.3">
      <c r="A75" s="114" t="s">
        <v>403</v>
      </c>
      <c r="B75" s="115" t="s">
        <v>78</v>
      </c>
      <c r="C75" s="116" t="s">
        <v>404</v>
      </c>
      <c r="D75" s="117" t="s">
        <v>198</v>
      </c>
      <c r="E75" s="117" t="s">
        <v>80</v>
      </c>
      <c r="F75" s="116" t="s">
        <v>186</v>
      </c>
      <c r="G75" s="116" t="s">
        <v>405</v>
      </c>
      <c r="H75" s="116" t="s">
        <v>406</v>
      </c>
      <c r="I75" s="116" t="s">
        <v>407</v>
      </c>
      <c r="J75" s="116" t="s">
        <v>408</v>
      </c>
      <c r="K75" s="116" t="s">
        <v>409</v>
      </c>
      <c r="L75" s="116" t="s">
        <v>73</v>
      </c>
      <c r="M75" s="116" t="s">
        <v>73</v>
      </c>
      <c r="N75" s="116" t="s">
        <v>73</v>
      </c>
      <c r="O75" s="116" t="s">
        <v>73</v>
      </c>
      <c r="P75" s="116" t="s">
        <v>68</v>
      </c>
      <c r="Q75" s="116" t="s">
        <v>73</v>
      </c>
      <c r="R75" s="116" t="s">
        <v>73</v>
      </c>
      <c r="S75" s="116" t="s">
        <v>73</v>
      </c>
      <c r="T75" s="119" t="s">
        <v>87</v>
      </c>
      <c r="U75" s="116">
        <v>2</v>
      </c>
      <c r="V75" s="116" t="s">
        <v>75</v>
      </c>
      <c r="W75" s="116" t="s">
        <v>76</v>
      </c>
      <c r="X75" s="116" t="s">
        <v>73</v>
      </c>
      <c r="Y75" s="116" t="s">
        <v>68</v>
      </c>
      <c r="Z75" s="123">
        <v>1</v>
      </c>
      <c r="AA75" s="118" t="s">
        <v>1109</v>
      </c>
    </row>
    <row r="76" spans="1:27" ht="155.25" x14ac:dyDescent="0.3">
      <c r="A76" s="114" t="s">
        <v>410</v>
      </c>
      <c r="B76" s="115" t="s">
        <v>78</v>
      </c>
      <c r="C76" s="116" t="s">
        <v>411</v>
      </c>
      <c r="D76" s="117" t="s">
        <v>80</v>
      </c>
      <c r="E76" s="117" t="s">
        <v>67</v>
      </c>
      <c r="F76" s="116" t="s">
        <v>68</v>
      </c>
      <c r="G76" s="116" t="s">
        <v>412</v>
      </c>
      <c r="H76" s="116" t="s">
        <v>406</v>
      </c>
      <c r="I76" s="116" t="s">
        <v>407</v>
      </c>
      <c r="J76" s="116" t="s">
        <v>413</v>
      </c>
      <c r="K76" s="116" t="s">
        <v>414</v>
      </c>
      <c r="L76" s="116" t="s">
        <v>73</v>
      </c>
      <c r="M76" s="116" t="s">
        <v>73</v>
      </c>
      <c r="N76" s="116" t="s">
        <v>73</v>
      </c>
      <c r="O76" s="116" t="s">
        <v>73</v>
      </c>
      <c r="P76" s="116" t="s">
        <v>68</v>
      </c>
      <c r="Q76" s="116" t="s">
        <v>73</v>
      </c>
      <c r="R76" s="116" t="s">
        <v>73</v>
      </c>
      <c r="S76" s="116" t="s">
        <v>73</v>
      </c>
      <c r="T76" s="119" t="s">
        <v>87</v>
      </c>
      <c r="U76" s="116">
        <v>96</v>
      </c>
      <c r="V76" s="116" t="s">
        <v>75</v>
      </c>
      <c r="W76" s="116" t="s">
        <v>76</v>
      </c>
      <c r="X76" s="116" t="s">
        <v>73</v>
      </c>
      <c r="Y76" s="116" t="s">
        <v>68</v>
      </c>
      <c r="Z76" s="123">
        <v>1</v>
      </c>
      <c r="AA76" s="118" t="s">
        <v>1109</v>
      </c>
    </row>
    <row r="77" spans="1:27" ht="155.25" x14ac:dyDescent="0.3">
      <c r="A77" s="114" t="s">
        <v>415</v>
      </c>
      <c r="B77" s="115" t="s">
        <v>78</v>
      </c>
      <c r="C77" s="116" t="s">
        <v>416</v>
      </c>
      <c r="D77" s="117" t="s">
        <v>184</v>
      </c>
      <c r="E77" s="117" t="s">
        <v>67</v>
      </c>
      <c r="F77" s="116" t="s">
        <v>68</v>
      </c>
      <c r="G77" s="116" t="s">
        <v>417</v>
      </c>
      <c r="H77" s="116" t="s">
        <v>406</v>
      </c>
      <c r="I77" s="116" t="s">
        <v>407</v>
      </c>
      <c r="J77" s="116" t="s">
        <v>418</v>
      </c>
      <c r="K77" s="116" t="s">
        <v>414</v>
      </c>
      <c r="L77" s="116" t="s">
        <v>73</v>
      </c>
      <c r="M77" s="116" t="s">
        <v>73</v>
      </c>
      <c r="N77" s="116" t="s">
        <v>73</v>
      </c>
      <c r="O77" s="116" t="s">
        <v>73</v>
      </c>
      <c r="P77" s="116" t="s">
        <v>68</v>
      </c>
      <c r="Q77" s="116" t="s">
        <v>73</v>
      </c>
      <c r="R77" s="116" t="s">
        <v>73</v>
      </c>
      <c r="S77" s="116" t="s">
        <v>73</v>
      </c>
      <c r="T77" s="119" t="s">
        <v>87</v>
      </c>
      <c r="U77" s="116">
        <v>1</v>
      </c>
      <c r="V77" s="116">
        <v>1</v>
      </c>
      <c r="W77" s="116" t="s">
        <v>190</v>
      </c>
      <c r="X77" s="116" t="s">
        <v>73</v>
      </c>
      <c r="Y77" s="116" t="s">
        <v>68</v>
      </c>
      <c r="Z77" s="123">
        <v>1</v>
      </c>
      <c r="AA77" s="118" t="s">
        <v>419</v>
      </c>
    </row>
    <row r="78" spans="1:27" ht="258.75" x14ac:dyDescent="0.3">
      <c r="A78" s="114" t="s">
        <v>420</v>
      </c>
      <c r="B78" s="115" t="s">
        <v>78</v>
      </c>
      <c r="C78" s="116" t="s">
        <v>421</v>
      </c>
      <c r="D78" s="122" t="s">
        <v>121</v>
      </c>
      <c r="E78" s="122" t="s">
        <v>122</v>
      </c>
      <c r="F78" s="116" t="s">
        <v>342</v>
      </c>
      <c r="G78" s="116" t="s">
        <v>422</v>
      </c>
      <c r="H78" s="116" t="s">
        <v>423</v>
      </c>
      <c r="I78" s="116" t="s">
        <v>71</v>
      </c>
      <c r="J78" s="116" t="s">
        <v>2</v>
      </c>
      <c r="K78" s="116" t="s">
        <v>2</v>
      </c>
      <c r="L78" s="116" t="s">
        <v>73</v>
      </c>
      <c r="M78" s="116" t="s">
        <v>73</v>
      </c>
      <c r="N78" s="116" t="s">
        <v>73</v>
      </c>
      <c r="O78" s="116" t="s">
        <v>73</v>
      </c>
      <c r="P78" s="116" t="s">
        <v>68</v>
      </c>
      <c r="Q78" s="116" t="s">
        <v>73</v>
      </c>
      <c r="R78" s="116" t="s">
        <v>73</v>
      </c>
      <c r="S78" s="116" t="s">
        <v>73</v>
      </c>
      <c r="T78" s="119" t="s">
        <v>87</v>
      </c>
      <c r="U78" s="116">
        <v>1</v>
      </c>
      <c r="V78" s="116">
        <v>1</v>
      </c>
      <c r="W78" s="116" t="s">
        <v>190</v>
      </c>
      <c r="X78" s="116" t="s">
        <v>68</v>
      </c>
      <c r="Y78" s="116" t="s">
        <v>68</v>
      </c>
      <c r="Z78" s="123">
        <v>96</v>
      </c>
      <c r="AA78" s="118" t="s">
        <v>424</v>
      </c>
    </row>
    <row r="79" spans="1:27" ht="258.75" x14ac:dyDescent="0.3">
      <c r="A79" s="114" t="s">
        <v>425</v>
      </c>
      <c r="B79" s="115" t="s">
        <v>78</v>
      </c>
      <c r="C79" s="116" t="s">
        <v>426</v>
      </c>
      <c r="D79" s="122" t="s">
        <v>121</v>
      </c>
      <c r="E79" s="122" t="s">
        <v>122</v>
      </c>
      <c r="F79" s="116" t="s">
        <v>342</v>
      </c>
      <c r="G79" s="116" t="s">
        <v>427</v>
      </c>
      <c r="H79" s="116" t="s">
        <v>428</v>
      </c>
      <c r="I79" s="116" t="s">
        <v>137</v>
      </c>
      <c r="J79" s="116" t="s">
        <v>2</v>
      </c>
      <c r="K79" s="116" t="s">
        <v>2</v>
      </c>
      <c r="L79" s="116" t="s">
        <v>73</v>
      </c>
      <c r="M79" s="116" t="s">
        <v>73</v>
      </c>
      <c r="N79" s="116" t="s">
        <v>73</v>
      </c>
      <c r="O79" s="116" t="s">
        <v>73</v>
      </c>
      <c r="P79" s="116" t="s">
        <v>68</v>
      </c>
      <c r="Q79" s="116" t="s">
        <v>73</v>
      </c>
      <c r="R79" s="116" t="s">
        <v>73</v>
      </c>
      <c r="S79" s="116" t="s">
        <v>73</v>
      </c>
      <c r="T79" s="119" t="s">
        <v>87</v>
      </c>
      <c r="U79" s="116">
        <v>1</v>
      </c>
      <c r="V79" s="116" t="s">
        <v>75</v>
      </c>
      <c r="W79" s="116" t="s">
        <v>76</v>
      </c>
      <c r="X79" s="116" t="s">
        <v>68</v>
      </c>
      <c r="Y79" s="116" t="s">
        <v>68</v>
      </c>
      <c r="Z79" s="123">
        <v>96</v>
      </c>
      <c r="AA79" s="118" t="s">
        <v>429</v>
      </c>
    </row>
    <row r="80" spans="1:27" ht="258.75" x14ac:dyDescent="0.3">
      <c r="A80" s="114" t="s">
        <v>430</v>
      </c>
      <c r="B80" s="115" t="s">
        <v>322</v>
      </c>
      <c r="C80" s="116" t="s">
        <v>431</v>
      </c>
      <c r="D80" s="122" t="s">
        <v>121</v>
      </c>
      <c r="E80" s="122" t="s">
        <v>122</v>
      </c>
      <c r="F80" s="116" t="s">
        <v>342</v>
      </c>
      <c r="G80" s="116" t="s">
        <v>432</v>
      </c>
      <c r="H80" s="116" t="s">
        <v>433</v>
      </c>
      <c r="I80" s="116" t="s">
        <v>434</v>
      </c>
      <c r="J80" s="116" t="s">
        <v>2</v>
      </c>
      <c r="K80" s="116" t="s">
        <v>2</v>
      </c>
      <c r="L80" s="116" t="s">
        <v>68</v>
      </c>
      <c r="M80" s="116" t="s">
        <v>73</v>
      </c>
      <c r="N80" s="116" t="s">
        <v>73</v>
      </c>
      <c r="O80" s="116" t="s">
        <v>73</v>
      </c>
      <c r="P80" s="116" t="s">
        <v>73</v>
      </c>
      <c r="Q80" s="116" t="s">
        <v>73</v>
      </c>
      <c r="R80" s="116" t="s">
        <v>73</v>
      </c>
      <c r="S80" s="116" t="s">
        <v>73</v>
      </c>
      <c r="T80" s="119" t="s">
        <v>87</v>
      </c>
      <c r="U80" s="116">
        <v>1</v>
      </c>
      <c r="V80" s="116" t="s">
        <v>75</v>
      </c>
      <c r="W80" s="116" t="s">
        <v>76</v>
      </c>
      <c r="X80" s="116" t="s">
        <v>435</v>
      </c>
      <c r="Y80" s="116" t="s">
        <v>68</v>
      </c>
      <c r="Z80" s="123">
        <v>96</v>
      </c>
      <c r="AA80" s="118" t="s">
        <v>436</v>
      </c>
    </row>
    <row r="81" spans="1:27" ht="258.75" x14ac:dyDescent="0.3">
      <c r="A81" s="114" t="s">
        <v>437</v>
      </c>
      <c r="B81" s="115" t="s">
        <v>438</v>
      </c>
      <c r="C81" s="116" t="s">
        <v>439</v>
      </c>
      <c r="D81" s="122" t="s">
        <v>121</v>
      </c>
      <c r="E81" s="122" t="s">
        <v>122</v>
      </c>
      <c r="F81" s="116" t="s">
        <v>342</v>
      </c>
      <c r="G81" s="116" t="s">
        <v>440</v>
      </c>
      <c r="H81" s="116" t="s">
        <v>433</v>
      </c>
      <c r="I81" s="116" t="s">
        <v>441</v>
      </c>
      <c r="J81" s="116" t="s">
        <v>2</v>
      </c>
      <c r="K81" s="116" t="s">
        <v>2</v>
      </c>
      <c r="L81" s="116" t="s">
        <v>68</v>
      </c>
      <c r="M81" s="116" t="s">
        <v>73</v>
      </c>
      <c r="N81" s="116" t="s">
        <v>73</v>
      </c>
      <c r="O81" s="116" t="s">
        <v>73</v>
      </c>
      <c r="P81" s="116" t="s">
        <v>73</v>
      </c>
      <c r="Q81" s="116" t="s">
        <v>73</v>
      </c>
      <c r="R81" s="116" t="s">
        <v>73</v>
      </c>
      <c r="S81" s="116" t="s">
        <v>73</v>
      </c>
      <c r="T81" s="119" t="s">
        <v>87</v>
      </c>
      <c r="U81" s="116">
        <v>1</v>
      </c>
      <c r="V81" s="116" t="s">
        <v>75</v>
      </c>
      <c r="W81" s="116" t="s">
        <v>76</v>
      </c>
      <c r="X81" s="116" t="s">
        <v>442</v>
      </c>
      <c r="Y81" s="116" t="s">
        <v>68</v>
      </c>
      <c r="Z81" s="123">
        <v>96</v>
      </c>
      <c r="AA81" s="118" t="s">
        <v>436</v>
      </c>
    </row>
    <row r="82" spans="1:27" ht="258.75" x14ac:dyDescent="0.3">
      <c r="A82" s="114" t="s">
        <v>443</v>
      </c>
      <c r="B82" s="115" t="s">
        <v>1118</v>
      </c>
      <c r="C82" s="116" t="s">
        <v>444</v>
      </c>
      <c r="D82" s="122" t="s">
        <v>121</v>
      </c>
      <c r="E82" s="122" t="s">
        <v>122</v>
      </c>
      <c r="F82" s="116" t="s">
        <v>342</v>
      </c>
      <c r="G82" s="116" t="s">
        <v>445</v>
      </c>
      <c r="H82" s="116" t="s">
        <v>446</v>
      </c>
      <c r="I82" s="116" t="s">
        <v>71</v>
      </c>
      <c r="J82" s="116" t="s">
        <v>2</v>
      </c>
      <c r="K82" s="116" t="s">
        <v>2</v>
      </c>
      <c r="L82" s="116" t="s">
        <v>73</v>
      </c>
      <c r="M82" s="116" t="s">
        <v>73</v>
      </c>
      <c r="N82" s="116" t="s">
        <v>73</v>
      </c>
      <c r="O82" s="116" t="s">
        <v>73</v>
      </c>
      <c r="P82" s="116" t="s">
        <v>73</v>
      </c>
      <c r="Q82" s="116" t="s">
        <v>73</v>
      </c>
      <c r="R82" s="116" t="s">
        <v>73</v>
      </c>
      <c r="S82" s="116" t="s">
        <v>73</v>
      </c>
      <c r="T82" s="119" t="s">
        <v>87</v>
      </c>
      <c r="U82" s="116">
        <v>1</v>
      </c>
      <c r="V82" s="116" t="s">
        <v>75</v>
      </c>
      <c r="W82" s="116" t="s">
        <v>76</v>
      </c>
      <c r="X82" s="116" t="s">
        <v>68</v>
      </c>
      <c r="Y82" s="116" t="s">
        <v>68</v>
      </c>
      <c r="Z82" s="123">
        <v>96</v>
      </c>
      <c r="AA82" s="118" t="s">
        <v>424</v>
      </c>
    </row>
    <row r="83" spans="1:27" ht="258.75" x14ac:dyDescent="0.3">
      <c r="A83" s="114" t="s">
        <v>447</v>
      </c>
      <c r="B83" s="115" t="s">
        <v>448</v>
      </c>
      <c r="C83" s="116" t="s">
        <v>449</v>
      </c>
      <c r="D83" s="122" t="s">
        <v>121</v>
      </c>
      <c r="E83" s="122" t="s">
        <v>122</v>
      </c>
      <c r="F83" s="116" t="s">
        <v>342</v>
      </c>
      <c r="G83" s="116" t="s">
        <v>450</v>
      </c>
      <c r="H83" s="116" t="s">
        <v>451</v>
      </c>
      <c r="I83" s="116" t="s">
        <v>452</v>
      </c>
      <c r="J83" s="116" t="s">
        <v>453</v>
      </c>
      <c r="K83" s="116" t="s">
        <v>454</v>
      </c>
      <c r="L83" s="116" t="s">
        <v>68</v>
      </c>
      <c r="M83" s="116" t="s">
        <v>68</v>
      </c>
      <c r="N83" s="116" t="s">
        <v>68</v>
      </c>
      <c r="O83" s="116" t="s">
        <v>68</v>
      </c>
      <c r="P83" s="116" t="s">
        <v>68</v>
      </c>
      <c r="Q83" s="116" t="s">
        <v>68</v>
      </c>
      <c r="R83" s="116" t="s">
        <v>68</v>
      </c>
      <c r="S83" s="116" t="s">
        <v>68</v>
      </c>
      <c r="T83" s="119" t="s">
        <v>87</v>
      </c>
      <c r="U83" s="116">
        <v>1</v>
      </c>
      <c r="V83" s="116" t="s">
        <v>75</v>
      </c>
      <c r="W83" s="116" t="s">
        <v>76</v>
      </c>
      <c r="X83" s="116" t="s">
        <v>68</v>
      </c>
      <c r="Y83" s="116" t="s">
        <v>68</v>
      </c>
      <c r="Z83" s="123">
        <v>96</v>
      </c>
      <c r="AA83" s="118" t="s">
        <v>455</v>
      </c>
    </row>
    <row r="84" spans="1:27" ht="258.75" x14ac:dyDescent="0.3">
      <c r="A84" s="114" t="s">
        <v>453</v>
      </c>
      <c r="B84" s="116" t="s">
        <v>448</v>
      </c>
      <c r="C84" s="116" t="s">
        <v>456</v>
      </c>
      <c r="D84" s="122" t="s">
        <v>121</v>
      </c>
      <c r="E84" s="122" t="s">
        <v>122</v>
      </c>
      <c r="F84" s="116" t="s">
        <v>342</v>
      </c>
      <c r="G84" s="116" t="s">
        <v>457</v>
      </c>
      <c r="H84" s="116" t="s">
        <v>451</v>
      </c>
      <c r="I84" s="116" t="s">
        <v>452</v>
      </c>
      <c r="J84" s="116" t="s">
        <v>447</v>
      </c>
      <c r="K84" s="116" t="s">
        <v>454</v>
      </c>
      <c r="L84" s="116" t="s">
        <v>68</v>
      </c>
      <c r="M84" s="116" t="s">
        <v>68</v>
      </c>
      <c r="N84" s="116" t="s">
        <v>68</v>
      </c>
      <c r="O84" s="116" t="s">
        <v>68</v>
      </c>
      <c r="P84" s="116" t="s">
        <v>68</v>
      </c>
      <c r="Q84" s="116" t="s">
        <v>68</v>
      </c>
      <c r="R84" s="116" t="s">
        <v>68</v>
      </c>
      <c r="S84" s="116" t="s">
        <v>68</v>
      </c>
      <c r="T84" s="119" t="s">
        <v>87</v>
      </c>
      <c r="U84" s="116">
        <v>1</v>
      </c>
      <c r="V84" s="116" t="s">
        <v>75</v>
      </c>
      <c r="W84" s="116" t="s">
        <v>76</v>
      </c>
      <c r="X84" s="116" t="s">
        <v>68</v>
      </c>
      <c r="Y84" s="116" t="s">
        <v>68</v>
      </c>
      <c r="Z84" s="123">
        <v>96</v>
      </c>
      <c r="AA84" s="118" t="s">
        <v>455</v>
      </c>
    </row>
    <row r="85" spans="1:27" ht="258.75" x14ac:dyDescent="0.3">
      <c r="A85" s="114" t="s">
        <v>458</v>
      </c>
      <c r="B85" s="115" t="s">
        <v>459</v>
      </c>
      <c r="C85" s="116" t="s">
        <v>460</v>
      </c>
      <c r="D85" s="117" t="s">
        <v>121</v>
      </c>
      <c r="E85" s="117" t="s">
        <v>122</v>
      </c>
      <c r="F85" s="116" t="s">
        <v>342</v>
      </c>
      <c r="G85" s="116" t="s">
        <v>461</v>
      </c>
      <c r="H85" s="116" t="s">
        <v>462</v>
      </c>
      <c r="I85" s="116" t="s">
        <v>71</v>
      </c>
      <c r="J85" s="116" t="s">
        <v>2</v>
      </c>
      <c r="K85" s="116" t="s">
        <v>2</v>
      </c>
      <c r="L85" s="116" t="s">
        <v>68</v>
      </c>
      <c r="M85" s="116" t="s">
        <v>68</v>
      </c>
      <c r="N85" s="116" t="s">
        <v>68</v>
      </c>
      <c r="O85" s="116" t="s">
        <v>68</v>
      </c>
      <c r="P85" s="116" t="s">
        <v>68</v>
      </c>
      <c r="Q85" s="116" t="s">
        <v>68</v>
      </c>
      <c r="R85" s="116" t="s">
        <v>68</v>
      </c>
      <c r="S85" s="116" t="s">
        <v>68</v>
      </c>
      <c r="T85" s="119" t="s">
        <v>87</v>
      </c>
      <c r="U85" s="116">
        <v>1</v>
      </c>
      <c r="V85" s="116" t="s">
        <v>75</v>
      </c>
      <c r="W85" s="116" t="s">
        <v>76</v>
      </c>
      <c r="X85" s="116" t="s">
        <v>68</v>
      </c>
      <c r="Y85" s="116" t="s">
        <v>68</v>
      </c>
      <c r="Z85" s="123">
        <v>96</v>
      </c>
      <c r="AA85" s="118" t="s">
        <v>463</v>
      </c>
    </row>
    <row r="86" spans="1:27" ht="258.75" x14ac:dyDescent="0.3">
      <c r="A86" s="114" t="s">
        <v>464</v>
      </c>
      <c r="B86" s="115" t="s">
        <v>465</v>
      </c>
      <c r="C86" s="116" t="s">
        <v>466</v>
      </c>
      <c r="D86" s="117" t="s">
        <v>121</v>
      </c>
      <c r="E86" s="117" t="s">
        <v>122</v>
      </c>
      <c r="F86" s="116" t="s">
        <v>342</v>
      </c>
      <c r="G86" s="116" t="s">
        <v>467</v>
      </c>
      <c r="H86" s="116" t="s">
        <v>468</v>
      </c>
      <c r="I86" s="116" t="s">
        <v>71</v>
      </c>
      <c r="J86" s="116" t="s">
        <v>2</v>
      </c>
      <c r="K86" s="116" t="s">
        <v>2</v>
      </c>
      <c r="L86" s="116" t="s">
        <v>73</v>
      </c>
      <c r="M86" s="116" t="s">
        <v>68</v>
      </c>
      <c r="N86" s="116" t="s">
        <v>68</v>
      </c>
      <c r="O86" s="116" t="s">
        <v>68</v>
      </c>
      <c r="P86" s="116" t="s">
        <v>68</v>
      </c>
      <c r="Q86" s="116" t="s">
        <v>68</v>
      </c>
      <c r="R86" s="116" t="s">
        <v>68</v>
      </c>
      <c r="S86" s="116" t="s">
        <v>68</v>
      </c>
      <c r="T86" s="116" t="s">
        <v>87</v>
      </c>
      <c r="U86" s="116">
        <v>1</v>
      </c>
      <c r="V86" s="116" t="s">
        <v>75</v>
      </c>
      <c r="W86" s="116" t="s">
        <v>76</v>
      </c>
      <c r="X86" s="116" t="s">
        <v>68</v>
      </c>
      <c r="Y86" s="116" t="s">
        <v>68</v>
      </c>
      <c r="Z86" s="123">
        <v>96</v>
      </c>
      <c r="AA86" s="118" t="s">
        <v>1133</v>
      </c>
    </row>
    <row r="87" spans="1:27" ht="258.75" x14ac:dyDescent="0.3">
      <c r="A87" s="114" t="s">
        <v>469</v>
      </c>
      <c r="B87" s="115" t="s">
        <v>465</v>
      </c>
      <c r="C87" s="116" t="s">
        <v>470</v>
      </c>
      <c r="D87" s="117" t="s">
        <v>121</v>
      </c>
      <c r="E87" s="117" t="s">
        <v>122</v>
      </c>
      <c r="F87" s="116" t="s">
        <v>342</v>
      </c>
      <c r="G87" s="116" t="s">
        <v>471</v>
      </c>
      <c r="H87" s="116" t="s">
        <v>472</v>
      </c>
      <c r="I87" s="116" t="s">
        <v>473</v>
      </c>
      <c r="J87" s="116" t="s">
        <v>2</v>
      </c>
      <c r="K87" s="116" t="s">
        <v>2</v>
      </c>
      <c r="L87" s="116" t="s">
        <v>73</v>
      </c>
      <c r="M87" s="116" t="s">
        <v>68</v>
      </c>
      <c r="N87" s="116" t="s">
        <v>68</v>
      </c>
      <c r="O87" s="116" t="s">
        <v>68</v>
      </c>
      <c r="P87" s="116" t="s">
        <v>68</v>
      </c>
      <c r="Q87" s="116" t="s">
        <v>68</v>
      </c>
      <c r="R87" s="116" t="s">
        <v>68</v>
      </c>
      <c r="S87" s="116" t="s">
        <v>68</v>
      </c>
      <c r="T87" s="119" t="s">
        <v>87</v>
      </c>
      <c r="U87" s="116">
        <v>1</v>
      </c>
      <c r="V87" s="116" t="s">
        <v>75</v>
      </c>
      <c r="W87" s="116" t="s">
        <v>76</v>
      </c>
      <c r="X87" s="116" t="s">
        <v>68</v>
      </c>
      <c r="Y87" s="116" t="s">
        <v>68</v>
      </c>
      <c r="Z87" s="123">
        <v>96</v>
      </c>
      <c r="AA87" s="118" t="s">
        <v>474</v>
      </c>
    </row>
    <row r="88" spans="1:27" ht="258.75" x14ac:dyDescent="0.3">
      <c r="A88" s="114" t="s">
        <v>475</v>
      </c>
      <c r="B88" s="115" t="s">
        <v>459</v>
      </c>
      <c r="C88" s="116" t="s">
        <v>476</v>
      </c>
      <c r="D88" s="117" t="s">
        <v>121</v>
      </c>
      <c r="E88" s="117" t="s">
        <v>122</v>
      </c>
      <c r="F88" s="116" t="s">
        <v>342</v>
      </c>
      <c r="G88" s="116" t="s">
        <v>477</v>
      </c>
      <c r="H88" s="116" t="s">
        <v>462</v>
      </c>
      <c r="I88" s="116" t="s">
        <v>71</v>
      </c>
      <c r="J88" s="116" t="s">
        <v>2</v>
      </c>
      <c r="K88" s="116" t="s">
        <v>2</v>
      </c>
      <c r="L88" s="116" t="s">
        <v>68</v>
      </c>
      <c r="M88" s="116" t="s">
        <v>68</v>
      </c>
      <c r="N88" s="116" t="s">
        <v>68</v>
      </c>
      <c r="O88" s="116" t="s">
        <v>68</v>
      </c>
      <c r="P88" s="116" t="s">
        <v>68</v>
      </c>
      <c r="Q88" s="116" t="s">
        <v>68</v>
      </c>
      <c r="R88" s="116" t="s">
        <v>68</v>
      </c>
      <c r="S88" s="116" t="s">
        <v>68</v>
      </c>
      <c r="T88" s="119" t="s">
        <v>87</v>
      </c>
      <c r="U88" s="116">
        <v>1</v>
      </c>
      <c r="V88" s="116" t="s">
        <v>75</v>
      </c>
      <c r="W88" s="116" t="s">
        <v>76</v>
      </c>
      <c r="X88" s="116" t="s">
        <v>68</v>
      </c>
      <c r="Y88" s="116" t="s">
        <v>68</v>
      </c>
      <c r="Z88" s="123">
        <v>96</v>
      </c>
      <c r="AA88" s="118" t="s">
        <v>463</v>
      </c>
    </row>
    <row r="89" spans="1:27" ht="258.75" x14ac:dyDescent="0.3">
      <c r="A89" s="114" t="s">
        <v>478</v>
      </c>
      <c r="B89" s="115" t="s">
        <v>78</v>
      </c>
      <c r="C89" s="116" t="s">
        <v>479</v>
      </c>
      <c r="D89" s="117" t="s">
        <v>121</v>
      </c>
      <c r="E89" s="117" t="s">
        <v>122</v>
      </c>
      <c r="F89" s="116" t="s">
        <v>342</v>
      </c>
      <c r="G89" s="116" t="s">
        <v>480</v>
      </c>
      <c r="H89" s="116" t="s">
        <v>472</v>
      </c>
      <c r="I89" s="116" t="s">
        <v>137</v>
      </c>
      <c r="J89" s="116" t="s">
        <v>2</v>
      </c>
      <c r="K89" s="116" t="s">
        <v>2</v>
      </c>
      <c r="L89" s="116" t="s">
        <v>73</v>
      </c>
      <c r="M89" s="116" t="s">
        <v>73</v>
      </c>
      <c r="N89" s="116" t="s">
        <v>73</v>
      </c>
      <c r="O89" s="116" t="s">
        <v>73</v>
      </c>
      <c r="P89" s="116" t="s">
        <v>68</v>
      </c>
      <c r="Q89" s="116" t="s">
        <v>73</v>
      </c>
      <c r="R89" s="116" t="s">
        <v>73</v>
      </c>
      <c r="S89" s="116" t="s">
        <v>73</v>
      </c>
      <c r="T89" s="119" t="s">
        <v>87</v>
      </c>
      <c r="U89" s="116" t="s">
        <v>74</v>
      </c>
      <c r="V89" s="116" t="s">
        <v>75</v>
      </c>
      <c r="W89" s="116" t="s">
        <v>76</v>
      </c>
      <c r="X89" s="116" t="s">
        <v>68</v>
      </c>
      <c r="Y89" s="116" t="s">
        <v>68</v>
      </c>
      <c r="Z89" s="123">
        <v>96</v>
      </c>
      <c r="AA89" s="118" t="s">
        <v>481</v>
      </c>
    </row>
    <row r="90" spans="1:27" ht="258.75" x14ac:dyDescent="0.3">
      <c r="A90" s="114" t="s">
        <v>482</v>
      </c>
      <c r="B90" s="115" t="s">
        <v>78</v>
      </c>
      <c r="C90" s="116" t="s">
        <v>483</v>
      </c>
      <c r="D90" s="117" t="s">
        <v>121</v>
      </c>
      <c r="E90" s="117" t="s">
        <v>122</v>
      </c>
      <c r="F90" s="116" t="s">
        <v>342</v>
      </c>
      <c r="G90" s="116" t="s">
        <v>484</v>
      </c>
      <c r="H90" s="116" t="s">
        <v>485</v>
      </c>
      <c r="I90" s="116" t="s">
        <v>71</v>
      </c>
      <c r="J90" s="116" t="s">
        <v>486</v>
      </c>
      <c r="K90" s="116" t="s">
        <v>487</v>
      </c>
      <c r="L90" s="116" t="s">
        <v>73</v>
      </c>
      <c r="M90" s="116" t="s">
        <v>73</v>
      </c>
      <c r="N90" s="116" t="s">
        <v>73</v>
      </c>
      <c r="O90" s="116" t="s">
        <v>73</v>
      </c>
      <c r="P90" s="116" t="s">
        <v>68</v>
      </c>
      <c r="Q90" s="116" t="s">
        <v>73</v>
      </c>
      <c r="R90" s="116" t="s">
        <v>73</v>
      </c>
      <c r="S90" s="116" t="s">
        <v>73</v>
      </c>
      <c r="T90" s="119" t="s">
        <v>87</v>
      </c>
      <c r="U90" s="116" t="s">
        <v>74</v>
      </c>
      <c r="V90" s="116" t="s">
        <v>75</v>
      </c>
      <c r="W90" s="116" t="s">
        <v>76</v>
      </c>
      <c r="X90" s="116" t="s">
        <v>68</v>
      </c>
      <c r="Y90" s="116" t="s">
        <v>68</v>
      </c>
      <c r="Z90" s="123">
        <v>96</v>
      </c>
      <c r="AA90" s="118" t="s">
        <v>488</v>
      </c>
    </row>
    <row r="91" spans="1:27" ht="258.75" x14ac:dyDescent="0.3">
      <c r="A91" s="114" t="s">
        <v>489</v>
      </c>
      <c r="B91" s="115" t="s">
        <v>322</v>
      </c>
      <c r="C91" s="116" t="s">
        <v>490</v>
      </c>
      <c r="D91" s="117" t="s">
        <v>121</v>
      </c>
      <c r="E91" s="117" t="s">
        <v>122</v>
      </c>
      <c r="F91" s="116" t="s">
        <v>342</v>
      </c>
      <c r="G91" s="116" t="s">
        <v>491</v>
      </c>
      <c r="H91" s="116" t="s">
        <v>492</v>
      </c>
      <c r="I91" s="116" t="s">
        <v>71</v>
      </c>
      <c r="J91" s="116" t="s">
        <v>486</v>
      </c>
      <c r="K91" s="116" t="s">
        <v>487</v>
      </c>
      <c r="L91" s="116" t="s">
        <v>73</v>
      </c>
      <c r="M91" s="116" t="s">
        <v>73</v>
      </c>
      <c r="N91" s="116" t="s">
        <v>73</v>
      </c>
      <c r="O91" s="116" t="s">
        <v>73</v>
      </c>
      <c r="P91" s="116" t="s">
        <v>68</v>
      </c>
      <c r="Q91" s="116" t="s">
        <v>73</v>
      </c>
      <c r="R91" s="116" t="s">
        <v>73</v>
      </c>
      <c r="S91" s="116" t="s">
        <v>73</v>
      </c>
      <c r="T91" s="119" t="s">
        <v>87</v>
      </c>
      <c r="U91" s="116">
        <v>1</v>
      </c>
      <c r="V91" s="116" t="s">
        <v>75</v>
      </c>
      <c r="W91" s="116" t="s">
        <v>76</v>
      </c>
      <c r="X91" s="116" t="s">
        <v>68</v>
      </c>
      <c r="Y91" s="116" t="s">
        <v>68</v>
      </c>
      <c r="Z91" s="123">
        <v>96</v>
      </c>
      <c r="AA91" s="118" t="s">
        <v>493</v>
      </c>
    </row>
    <row r="92" spans="1:27" ht="155.25" x14ac:dyDescent="0.3">
      <c r="A92" s="114" t="s">
        <v>494</v>
      </c>
      <c r="B92" s="115" t="s">
        <v>495</v>
      </c>
      <c r="C92" s="116" t="s">
        <v>496</v>
      </c>
      <c r="D92" s="117" t="s">
        <v>497</v>
      </c>
      <c r="E92" s="117" t="s">
        <v>498</v>
      </c>
      <c r="F92" s="116" t="s">
        <v>68</v>
      </c>
      <c r="G92" s="116" t="s">
        <v>499</v>
      </c>
      <c r="H92" s="136" t="s">
        <v>1148</v>
      </c>
      <c r="I92" s="116" t="s">
        <v>71</v>
      </c>
      <c r="J92" s="116" t="s">
        <v>2</v>
      </c>
      <c r="K92" s="116" t="s">
        <v>2</v>
      </c>
      <c r="L92" s="116" t="s">
        <v>68</v>
      </c>
      <c r="M92" s="116" t="s">
        <v>68</v>
      </c>
      <c r="N92" s="116" t="s">
        <v>68</v>
      </c>
      <c r="O92" s="116" t="s">
        <v>68</v>
      </c>
      <c r="P92" s="116" t="s">
        <v>68</v>
      </c>
      <c r="Q92" s="116" t="s">
        <v>68</v>
      </c>
      <c r="R92" s="116" t="s">
        <v>68</v>
      </c>
      <c r="S92" s="116" t="s">
        <v>68</v>
      </c>
      <c r="T92" s="119" t="s">
        <v>87</v>
      </c>
      <c r="U92" s="116" t="s">
        <v>166</v>
      </c>
      <c r="V92" s="116" t="s">
        <v>166</v>
      </c>
      <c r="W92" s="116" t="s">
        <v>166</v>
      </c>
      <c r="X92" s="116" t="s">
        <v>68</v>
      </c>
      <c r="Y92" s="116" t="s">
        <v>68</v>
      </c>
      <c r="Z92" s="123" t="s">
        <v>1137</v>
      </c>
      <c r="AA92" s="118" t="s">
        <v>500</v>
      </c>
    </row>
    <row r="93" spans="1:27" ht="258.75" x14ac:dyDescent="0.3">
      <c r="A93" s="114" t="s">
        <v>501</v>
      </c>
      <c r="B93" s="115" t="s">
        <v>78</v>
      </c>
      <c r="C93" s="116" t="s">
        <v>502</v>
      </c>
      <c r="D93" s="117" t="s">
        <v>121</v>
      </c>
      <c r="E93" s="117" t="s">
        <v>122</v>
      </c>
      <c r="F93" s="116" t="s">
        <v>342</v>
      </c>
      <c r="G93" s="116" t="s">
        <v>503</v>
      </c>
      <c r="H93" s="116" t="s">
        <v>406</v>
      </c>
      <c r="I93" s="116" t="s">
        <v>71</v>
      </c>
      <c r="J93" s="116" t="s">
        <v>2</v>
      </c>
      <c r="K93" s="116" t="s">
        <v>2</v>
      </c>
      <c r="L93" s="116" t="s">
        <v>68</v>
      </c>
      <c r="M93" s="116" t="s">
        <v>68</v>
      </c>
      <c r="N93" s="116" t="s">
        <v>68</v>
      </c>
      <c r="O93" s="116" t="s">
        <v>68</v>
      </c>
      <c r="P93" s="116" t="s">
        <v>68</v>
      </c>
      <c r="Q93" s="116" t="s">
        <v>68</v>
      </c>
      <c r="R93" s="116" t="s">
        <v>68</v>
      </c>
      <c r="S93" s="116" t="s">
        <v>68</v>
      </c>
      <c r="T93" s="119" t="s">
        <v>87</v>
      </c>
      <c r="U93" s="116">
        <v>1</v>
      </c>
      <c r="V93" s="116" t="s">
        <v>75</v>
      </c>
      <c r="W93" s="116" t="s">
        <v>76</v>
      </c>
      <c r="X93" s="116" t="s">
        <v>68</v>
      </c>
      <c r="Y93" s="116" t="s">
        <v>73</v>
      </c>
      <c r="Z93" s="123">
        <v>96</v>
      </c>
      <c r="AA93" s="118" t="s">
        <v>504</v>
      </c>
    </row>
    <row r="94" spans="1:27" ht="189.75" x14ac:dyDescent="0.3">
      <c r="A94" s="114" t="s">
        <v>505</v>
      </c>
      <c r="B94" s="115" t="s">
        <v>392</v>
      </c>
      <c r="C94" s="116" t="s">
        <v>506</v>
      </c>
      <c r="D94" s="117" t="s">
        <v>497</v>
      </c>
      <c r="E94" s="117" t="s">
        <v>67</v>
      </c>
      <c r="F94" s="116" t="s">
        <v>68</v>
      </c>
      <c r="G94" s="116" t="s">
        <v>507</v>
      </c>
      <c r="H94" s="116" t="s">
        <v>166</v>
      </c>
      <c r="I94" s="116" t="s">
        <v>397</v>
      </c>
      <c r="J94" s="116" t="s">
        <v>2</v>
      </c>
      <c r="K94" s="116" t="s">
        <v>2</v>
      </c>
      <c r="L94" s="116" t="s">
        <v>68</v>
      </c>
      <c r="M94" s="116" t="s">
        <v>73</v>
      </c>
      <c r="N94" s="116" t="s">
        <v>73</v>
      </c>
      <c r="O94" s="116" t="s">
        <v>73</v>
      </c>
      <c r="P94" s="116" t="s">
        <v>68</v>
      </c>
      <c r="Q94" s="116" t="s">
        <v>73</v>
      </c>
      <c r="R94" s="116" t="s">
        <v>73</v>
      </c>
      <c r="S94" s="116" t="s">
        <v>73</v>
      </c>
      <c r="T94" s="119" t="s">
        <v>87</v>
      </c>
      <c r="U94" s="116" t="s">
        <v>508</v>
      </c>
      <c r="V94" s="116" t="s">
        <v>75</v>
      </c>
      <c r="W94" s="116" t="s">
        <v>76</v>
      </c>
      <c r="X94" s="116" t="s">
        <v>68</v>
      </c>
      <c r="Y94" s="116" t="s">
        <v>68</v>
      </c>
      <c r="Z94" s="123">
        <v>24</v>
      </c>
      <c r="AA94" s="118" t="s">
        <v>399</v>
      </c>
    </row>
    <row r="95" spans="1:27" ht="258.75" x14ac:dyDescent="0.3">
      <c r="A95" s="114" t="s">
        <v>509</v>
      </c>
      <c r="B95" s="115" t="s">
        <v>510</v>
      </c>
      <c r="C95" s="116" t="s">
        <v>511</v>
      </c>
      <c r="D95" s="117" t="s">
        <v>121</v>
      </c>
      <c r="E95" s="117" t="s">
        <v>122</v>
      </c>
      <c r="F95" s="116" t="s">
        <v>342</v>
      </c>
      <c r="G95" s="116" t="s">
        <v>512</v>
      </c>
      <c r="H95" s="116" t="s">
        <v>513</v>
      </c>
      <c r="I95" s="116" t="s">
        <v>71</v>
      </c>
      <c r="J95" s="116" t="s">
        <v>2</v>
      </c>
      <c r="K95" s="116" t="s">
        <v>2</v>
      </c>
      <c r="L95" s="116" t="s">
        <v>73</v>
      </c>
      <c r="M95" s="116" t="s">
        <v>73</v>
      </c>
      <c r="N95" s="116" t="s">
        <v>73</v>
      </c>
      <c r="O95" s="116" t="s">
        <v>73</v>
      </c>
      <c r="P95" s="116" t="s">
        <v>73</v>
      </c>
      <c r="Q95" s="116" t="s">
        <v>73</v>
      </c>
      <c r="R95" s="116" t="s">
        <v>73</v>
      </c>
      <c r="S95" s="116" t="s">
        <v>73</v>
      </c>
      <c r="T95" s="116" t="s">
        <v>87</v>
      </c>
      <c r="U95" s="116">
        <v>1</v>
      </c>
      <c r="V95" s="116" t="s">
        <v>75</v>
      </c>
      <c r="W95" s="116" t="s">
        <v>76</v>
      </c>
      <c r="X95" s="116" t="s">
        <v>68</v>
      </c>
      <c r="Y95" s="116" t="s">
        <v>68</v>
      </c>
      <c r="Z95" s="123">
        <v>96</v>
      </c>
      <c r="AA95" s="118" t="s">
        <v>514</v>
      </c>
    </row>
    <row r="96" spans="1:27" ht="258.75" x14ac:dyDescent="0.3">
      <c r="A96" s="114" t="s">
        <v>515</v>
      </c>
      <c r="B96" s="116" t="s">
        <v>448</v>
      </c>
      <c r="C96" s="116" t="s">
        <v>516</v>
      </c>
      <c r="D96" s="117" t="s">
        <v>121</v>
      </c>
      <c r="E96" s="117" t="s">
        <v>122</v>
      </c>
      <c r="F96" s="116" t="s">
        <v>342</v>
      </c>
      <c r="G96" s="116" t="s">
        <v>517</v>
      </c>
      <c r="H96" s="116" t="s">
        <v>518</v>
      </c>
      <c r="I96" s="116" t="s">
        <v>71</v>
      </c>
      <c r="J96" s="116" t="s">
        <v>2</v>
      </c>
      <c r="K96" s="116" t="s">
        <v>2</v>
      </c>
      <c r="L96" s="116" t="s">
        <v>68</v>
      </c>
      <c r="M96" s="116" t="s">
        <v>68</v>
      </c>
      <c r="N96" s="116" t="s">
        <v>68</v>
      </c>
      <c r="O96" s="116" t="s">
        <v>68</v>
      </c>
      <c r="P96" s="116" t="s">
        <v>68</v>
      </c>
      <c r="Q96" s="116" t="s">
        <v>68</v>
      </c>
      <c r="R96" s="116" t="s">
        <v>68</v>
      </c>
      <c r="S96" s="116" t="s">
        <v>68</v>
      </c>
      <c r="T96" s="119" t="s">
        <v>87</v>
      </c>
      <c r="U96" s="116">
        <v>1</v>
      </c>
      <c r="V96" s="116" t="s">
        <v>75</v>
      </c>
      <c r="W96" s="116" t="s">
        <v>76</v>
      </c>
      <c r="X96" s="116" t="s">
        <v>68</v>
      </c>
      <c r="Y96" s="116" t="s">
        <v>68</v>
      </c>
      <c r="Z96" s="123">
        <v>96</v>
      </c>
      <c r="AA96" s="118" t="s">
        <v>519</v>
      </c>
    </row>
    <row r="97" spans="1:27" ht="258.75" x14ac:dyDescent="0.3">
      <c r="A97" s="114" t="s">
        <v>520</v>
      </c>
      <c r="B97" s="115" t="s">
        <v>448</v>
      </c>
      <c r="C97" s="116" t="s">
        <v>521</v>
      </c>
      <c r="D97" s="117" t="s">
        <v>121</v>
      </c>
      <c r="E97" s="117" t="s">
        <v>122</v>
      </c>
      <c r="F97" s="116" t="s">
        <v>342</v>
      </c>
      <c r="G97" s="116" t="s">
        <v>522</v>
      </c>
      <c r="H97" s="116" t="s">
        <v>523</v>
      </c>
      <c r="I97" s="116" t="s">
        <v>71</v>
      </c>
      <c r="J97" s="116" t="s">
        <v>2</v>
      </c>
      <c r="K97" s="116" t="s">
        <v>2</v>
      </c>
      <c r="L97" s="116" t="s">
        <v>68</v>
      </c>
      <c r="M97" s="116" t="s">
        <v>68</v>
      </c>
      <c r="N97" s="116" t="s">
        <v>68</v>
      </c>
      <c r="O97" s="116" t="s">
        <v>68</v>
      </c>
      <c r="P97" s="116" t="s">
        <v>68</v>
      </c>
      <c r="Q97" s="116" t="s">
        <v>68</v>
      </c>
      <c r="R97" s="116" t="s">
        <v>68</v>
      </c>
      <c r="S97" s="116" t="s">
        <v>68</v>
      </c>
      <c r="T97" s="119" t="s">
        <v>87</v>
      </c>
      <c r="U97" s="116">
        <v>1</v>
      </c>
      <c r="V97" s="116" t="s">
        <v>75</v>
      </c>
      <c r="W97" s="116" t="s">
        <v>76</v>
      </c>
      <c r="X97" s="116" t="s">
        <v>68</v>
      </c>
      <c r="Y97" s="116" t="s">
        <v>68</v>
      </c>
      <c r="Z97" s="123">
        <v>96</v>
      </c>
      <c r="AA97" s="118" t="s">
        <v>524</v>
      </c>
    </row>
    <row r="98" spans="1:27" ht="258.75" x14ac:dyDescent="0.3">
      <c r="A98" s="114" t="s">
        <v>525</v>
      </c>
      <c r="B98" s="115" t="s">
        <v>510</v>
      </c>
      <c r="C98" s="116" t="s">
        <v>526</v>
      </c>
      <c r="D98" s="117" t="s">
        <v>121</v>
      </c>
      <c r="E98" s="117" t="s">
        <v>122</v>
      </c>
      <c r="F98" s="116" t="s">
        <v>342</v>
      </c>
      <c r="G98" s="116" t="s">
        <v>527</v>
      </c>
      <c r="H98" s="116" t="s">
        <v>528</v>
      </c>
      <c r="I98" s="116" t="s">
        <v>71</v>
      </c>
      <c r="J98" s="116" t="s">
        <v>2</v>
      </c>
      <c r="K98" s="116" t="s">
        <v>2</v>
      </c>
      <c r="L98" s="116" t="s">
        <v>73</v>
      </c>
      <c r="M98" s="116" t="s">
        <v>73</v>
      </c>
      <c r="N98" s="116" t="s">
        <v>73</v>
      </c>
      <c r="O98" s="116" t="s">
        <v>73</v>
      </c>
      <c r="P98" s="116" t="s">
        <v>68</v>
      </c>
      <c r="Q98" s="116" t="s">
        <v>73</v>
      </c>
      <c r="R98" s="116" t="s">
        <v>73</v>
      </c>
      <c r="S98" s="116" t="s">
        <v>73</v>
      </c>
      <c r="T98" s="116" t="s">
        <v>87</v>
      </c>
      <c r="U98" s="116">
        <v>1</v>
      </c>
      <c r="V98" s="116" t="s">
        <v>75</v>
      </c>
      <c r="W98" s="116" t="s">
        <v>76</v>
      </c>
      <c r="X98" s="116" t="s">
        <v>68</v>
      </c>
      <c r="Y98" s="116" t="s">
        <v>68</v>
      </c>
      <c r="Z98" s="123">
        <v>96</v>
      </c>
      <c r="AA98" s="118" t="s">
        <v>529</v>
      </c>
    </row>
    <row r="99" spans="1:27" ht="258.75" x14ac:dyDescent="0.3">
      <c r="A99" s="114" t="s">
        <v>530</v>
      </c>
      <c r="B99" s="115" t="s">
        <v>510</v>
      </c>
      <c r="C99" s="116" t="s">
        <v>531</v>
      </c>
      <c r="D99" s="124" t="s">
        <v>121</v>
      </c>
      <c r="E99" s="124" t="s">
        <v>122</v>
      </c>
      <c r="F99" s="116" t="s">
        <v>342</v>
      </c>
      <c r="G99" s="115" t="s">
        <v>532</v>
      </c>
      <c r="H99" s="116" t="s">
        <v>533</v>
      </c>
      <c r="I99" s="116" t="s">
        <v>71</v>
      </c>
      <c r="J99" s="116" t="s">
        <v>2</v>
      </c>
      <c r="K99" s="116" t="s">
        <v>2</v>
      </c>
      <c r="L99" s="116" t="s">
        <v>73</v>
      </c>
      <c r="M99" s="116" t="s">
        <v>73</v>
      </c>
      <c r="N99" s="116" t="s">
        <v>73</v>
      </c>
      <c r="O99" s="116" t="s">
        <v>73</v>
      </c>
      <c r="P99" s="116" t="s">
        <v>68</v>
      </c>
      <c r="Q99" s="116" t="s">
        <v>73</v>
      </c>
      <c r="R99" s="116" t="s">
        <v>73</v>
      </c>
      <c r="S99" s="116" t="s">
        <v>73</v>
      </c>
      <c r="T99" s="116" t="s">
        <v>87</v>
      </c>
      <c r="U99" s="116">
        <v>1</v>
      </c>
      <c r="V99" s="116" t="s">
        <v>75</v>
      </c>
      <c r="W99" s="116" t="s">
        <v>76</v>
      </c>
      <c r="X99" s="116" t="s">
        <v>68</v>
      </c>
      <c r="Y99" s="116" t="s">
        <v>68</v>
      </c>
      <c r="Z99" s="123">
        <v>96</v>
      </c>
      <c r="AA99" s="118" t="s">
        <v>534</v>
      </c>
    </row>
    <row r="100" spans="1:27" ht="258.75" x14ac:dyDescent="0.3">
      <c r="A100" s="114" t="s">
        <v>535</v>
      </c>
      <c r="B100" s="115" t="s">
        <v>448</v>
      </c>
      <c r="C100" s="116" t="s">
        <v>536</v>
      </c>
      <c r="D100" s="117" t="s">
        <v>80</v>
      </c>
      <c r="E100" s="117" t="s">
        <v>140</v>
      </c>
      <c r="F100" s="116" t="s">
        <v>342</v>
      </c>
      <c r="G100" s="115" t="s">
        <v>537</v>
      </c>
      <c r="H100" s="116" t="s">
        <v>538</v>
      </c>
      <c r="I100" s="116" t="s">
        <v>539</v>
      </c>
      <c r="J100" s="116" t="s">
        <v>2</v>
      </c>
      <c r="K100" s="116" t="s">
        <v>2</v>
      </c>
      <c r="L100" s="116" t="s">
        <v>68</v>
      </c>
      <c r="M100" s="116" t="s">
        <v>68</v>
      </c>
      <c r="N100" s="116" t="s">
        <v>68</v>
      </c>
      <c r="O100" s="116" t="s">
        <v>68</v>
      </c>
      <c r="P100" s="116" t="s">
        <v>68</v>
      </c>
      <c r="Q100" s="116" t="s">
        <v>68</v>
      </c>
      <c r="R100" s="116" t="s">
        <v>68</v>
      </c>
      <c r="S100" s="116" t="s">
        <v>68</v>
      </c>
      <c r="T100" s="116" t="s">
        <v>87</v>
      </c>
      <c r="U100" s="116">
        <v>4</v>
      </c>
      <c r="V100" s="116" t="s">
        <v>75</v>
      </c>
      <c r="W100" s="116" t="s">
        <v>76</v>
      </c>
      <c r="X100" s="116" t="s">
        <v>68</v>
      </c>
      <c r="Y100" s="116" t="s">
        <v>68</v>
      </c>
      <c r="Z100" s="123">
        <v>23</v>
      </c>
      <c r="AA100" s="118" t="s">
        <v>540</v>
      </c>
    </row>
    <row r="101" spans="1:27" ht="258.75" x14ac:dyDescent="0.3">
      <c r="A101" s="114" t="s">
        <v>541</v>
      </c>
      <c r="B101" s="115" t="s">
        <v>322</v>
      </c>
      <c r="C101" s="116" t="s">
        <v>542</v>
      </c>
      <c r="D101" s="124" t="s">
        <v>121</v>
      </c>
      <c r="E101" s="124" t="s">
        <v>122</v>
      </c>
      <c r="F101" s="116" t="s">
        <v>342</v>
      </c>
      <c r="G101" s="115" t="s">
        <v>543</v>
      </c>
      <c r="H101" s="116" t="s">
        <v>544</v>
      </c>
      <c r="I101" s="116" t="s">
        <v>314</v>
      </c>
      <c r="J101" s="116" t="s">
        <v>2</v>
      </c>
      <c r="K101" s="116" t="s">
        <v>2</v>
      </c>
      <c r="L101" s="116" t="s">
        <v>73</v>
      </c>
      <c r="M101" s="116" t="s">
        <v>73</v>
      </c>
      <c r="N101" s="116" t="s">
        <v>73</v>
      </c>
      <c r="O101" s="116" t="s">
        <v>73</v>
      </c>
      <c r="P101" s="116" t="s">
        <v>73</v>
      </c>
      <c r="Q101" s="116" t="s">
        <v>73</v>
      </c>
      <c r="R101" s="116" t="s">
        <v>73</v>
      </c>
      <c r="S101" s="116" t="s">
        <v>73</v>
      </c>
      <c r="T101" s="116" t="s">
        <v>87</v>
      </c>
      <c r="U101" s="116">
        <v>1</v>
      </c>
      <c r="V101" s="116" t="s">
        <v>75</v>
      </c>
      <c r="W101" s="116" t="s">
        <v>76</v>
      </c>
      <c r="X101" s="116" t="s">
        <v>68</v>
      </c>
      <c r="Y101" s="116" t="s">
        <v>68</v>
      </c>
      <c r="Z101" s="123">
        <v>96</v>
      </c>
      <c r="AA101" s="118" t="s">
        <v>545</v>
      </c>
    </row>
    <row r="102" spans="1:27" ht="258.75" x14ac:dyDescent="0.3">
      <c r="A102" s="114" t="s">
        <v>546</v>
      </c>
      <c r="B102" s="115" t="s">
        <v>247</v>
      </c>
      <c r="C102" s="116" t="s">
        <v>547</v>
      </c>
      <c r="D102" s="124" t="s">
        <v>121</v>
      </c>
      <c r="E102" s="124" t="s">
        <v>122</v>
      </c>
      <c r="F102" s="116" t="s">
        <v>342</v>
      </c>
      <c r="G102" s="115" t="s">
        <v>548</v>
      </c>
      <c r="H102" s="116" t="s">
        <v>446</v>
      </c>
      <c r="I102" s="116" t="s">
        <v>71</v>
      </c>
      <c r="J102" s="116" t="s">
        <v>2</v>
      </c>
      <c r="K102" s="116" t="s">
        <v>2</v>
      </c>
      <c r="L102" s="116" t="s">
        <v>73</v>
      </c>
      <c r="M102" s="116" t="s">
        <v>73</v>
      </c>
      <c r="N102" s="116" t="s">
        <v>73</v>
      </c>
      <c r="O102" s="116" t="s">
        <v>73</v>
      </c>
      <c r="P102" s="116" t="s">
        <v>73</v>
      </c>
      <c r="Q102" s="116" t="s">
        <v>73</v>
      </c>
      <c r="R102" s="116" t="s">
        <v>73</v>
      </c>
      <c r="S102" s="116" t="s">
        <v>73</v>
      </c>
      <c r="T102" s="116" t="s">
        <v>87</v>
      </c>
      <c r="U102" s="116">
        <v>1</v>
      </c>
      <c r="V102" s="116" t="s">
        <v>75</v>
      </c>
      <c r="W102" s="116" t="s">
        <v>76</v>
      </c>
      <c r="X102" s="116" t="s">
        <v>68</v>
      </c>
      <c r="Y102" s="116" t="s">
        <v>68</v>
      </c>
      <c r="Z102" s="123">
        <v>96</v>
      </c>
      <c r="AA102" s="118" t="s">
        <v>424</v>
      </c>
    </row>
    <row r="103" spans="1:27" ht="396.75" x14ac:dyDescent="0.3">
      <c r="A103" s="114" t="s">
        <v>549</v>
      </c>
      <c r="B103" s="115" t="s">
        <v>64</v>
      </c>
      <c r="C103" s="116" t="s">
        <v>550</v>
      </c>
      <c r="D103" s="117" t="s">
        <v>551</v>
      </c>
      <c r="E103" s="117" t="s">
        <v>552</v>
      </c>
      <c r="F103" s="116" t="s">
        <v>553</v>
      </c>
      <c r="G103" s="115" t="s">
        <v>554</v>
      </c>
      <c r="H103" s="116" t="s">
        <v>423</v>
      </c>
      <c r="I103" s="116" t="s">
        <v>71</v>
      </c>
      <c r="J103" s="116">
        <v>90785</v>
      </c>
      <c r="K103" s="116" t="s">
        <v>2</v>
      </c>
      <c r="L103" s="116" t="s">
        <v>68</v>
      </c>
      <c r="M103" s="116" t="s">
        <v>73</v>
      </c>
      <c r="N103" s="116" t="s">
        <v>73</v>
      </c>
      <c r="O103" s="116" t="s">
        <v>73</v>
      </c>
      <c r="P103" s="116" t="s">
        <v>68</v>
      </c>
      <c r="Q103" s="116" t="s">
        <v>73</v>
      </c>
      <c r="R103" s="116" t="s">
        <v>73</v>
      </c>
      <c r="S103" s="116" t="s">
        <v>73</v>
      </c>
      <c r="T103" s="116" t="s">
        <v>1151</v>
      </c>
      <c r="U103" s="116" t="s">
        <v>166</v>
      </c>
      <c r="V103" s="116" t="s">
        <v>75</v>
      </c>
      <c r="W103" s="116" t="s">
        <v>76</v>
      </c>
      <c r="X103" s="116" t="s">
        <v>68</v>
      </c>
      <c r="Y103" s="116" t="s">
        <v>73</v>
      </c>
      <c r="Z103" s="122" t="s">
        <v>555</v>
      </c>
      <c r="AA103" s="118" t="s">
        <v>424</v>
      </c>
    </row>
    <row r="104" spans="1:27" ht="155.25" x14ac:dyDescent="0.3">
      <c r="A104" s="114" t="s">
        <v>556</v>
      </c>
      <c r="B104" s="124" t="s">
        <v>557</v>
      </c>
      <c r="C104" s="117" t="s">
        <v>558</v>
      </c>
      <c r="D104" s="117" t="s">
        <v>497</v>
      </c>
      <c r="E104" s="117" t="s">
        <v>498</v>
      </c>
      <c r="F104" s="116" t="s">
        <v>68</v>
      </c>
      <c r="G104" s="115" t="s">
        <v>559</v>
      </c>
      <c r="H104" s="136" t="s">
        <v>1148</v>
      </c>
      <c r="I104" s="116" t="s">
        <v>71</v>
      </c>
      <c r="J104" s="116" t="s">
        <v>2</v>
      </c>
      <c r="K104" s="126" t="s">
        <v>2</v>
      </c>
      <c r="L104" s="116" t="s">
        <v>68</v>
      </c>
      <c r="M104" s="116" t="s">
        <v>68</v>
      </c>
      <c r="N104" s="116" t="s">
        <v>68</v>
      </c>
      <c r="O104" s="116" t="s">
        <v>68</v>
      </c>
      <c r="P104" s="116" t="s">
        <v>68</v>
      </c>
      <c r="Q104" s="116" t="s">
        <v>68</v>
      </c>
      <c r="R104" s="116" t="s">
        <v>68</v>
      </c>
      <c r="S104" s="116" t="s">
        <v>68</v>
      </c>
      <c r="T104" s="126" t="s">
        <v>87</v>
      </c>
      <c r="U104" s="116" t="s">
        <v>166</v>
      </c>
      <c r="V104" s="116" t="s">
        <v>166</v>
      </c>
      <c r="W104" s="116" t="s">
        <v>166</v>
      </c>
      <c r="X104" s="115" t="s">
        <v>68</v>
      </c>
      <c r="Y104" s="116" t="s">
        <v>68</v>
      </c>
      <c r="Z104" s="123" t="s">
        <v>1137</v>
      </c>
      <c r="AA104" s="118" t="s">
        <v>500</v>
      </c>
    </row>
    <row r="105" spans="1:27" ht="258.75" x14ac:dyDescent="0.3">
      <c r="A105" s="127" t="s">
        <v>560</v>
      </c>
      <c r="B105" s="128" t="s">
        <v>119</v>
      </c>
      <c r="C105" s="119" t="s">
        <v>561</v>
      </c>
      <c r="D105" s="120" t="s">
        <v>121</v>
      </c>
      <c r="E105" s="120" t="s">
        <v>122</v>
      </c>
      <c r="F105" s="119" t="s">
        <v>342</v>
      </c>
      <c r="G105" s="128" t="s">
        <v>562</v>
      </c>
      <c r="H105" s="119" t="s">
        <v>563</v>
      </c>
      <c r="I105" s="119" t="s">
        <v>71</v>
      </c>
      <c r="J105" s="119" t="s">
        <v>2</v>
      </c>
      <c r="K105" s="129" t="s">
        <v>2</v>
      </c>
      <c r="L105" s="119" t="s">
        <v>68</v>
      </c>
      <c r="M105" s="119" t="s">
        <v>68</v>
      </c>
      <c r="N105" s="119" t="s">
        <v>68</v>
      </c>
      <c r="O105" s="119" t="s">
        <v>68</v>
      </c>
      <c r="P105" s="119" t="s">
        <v>68</v>
      </c>
      <c r="Q105" s="119" t="s">
        <v>68</v>
      </c>
      <c r="R105" s="119" t="s">
        <v>68</v>
      </c>
      <c r="S105" s="119" t="s">
        <v>68</v>
      </c>
      <c r="T105" s="130" t="s">
        <v>87</v>
      </c>
      <c r="U105" s="119">
        <v>1</v>
      </c>
      <c r="V105" s="119" t="s">
        <v>75</v>
      </c>
      <c r="W105" s="119" t="s">
        <v>76</v>
      </c>
      <c r="X105" s="129" t="s">
        <v>68</v>
      </c>
      <c r="Y105" s="119" t="s">
        <v>73</v>
      </c>
      <c r="Z105" s="131">
        <v>96</v>
      </c>
      <c r="AA105" s="132" t="s">
        <v>564</v>
      </c>
    </row>
    <row r="106" spans="1:27" ht="207" x14ac:dyDescent="0.3">
      <c r="A106" s="114" t="s">
        <v>565</v>
      </c>
      <c r="B106" s="115" t="s">
        <v>392</v>
      </c>
      <c r="C106" s="116" t="s">
        <v>566</v>
      </c>
      <c r="D106" s="117" t="s">
        <v>121</v>
      </c>
      <c r="E106" s="117" t="s">
        <v>122</v>
      </c>
      <c r="F106" s="116" t="s">
        <v>342</v>
      </c>
      <c r="G106" s="116" t="s">
        <v>567</v>
      </c>
      <c r="H106" s="116" t="s">
        <v>166</v>
      </c>
      <c r="I106" s="116">
        <v>15</v>
      </c>
      <c r="J106" s="116" t="s">
        <v>2</v>
      </c>
      <c r="K106" s="116" t="s">
        <v>2</v>
      </c>
      <c r="L106" s="116" t="s">
        <v>68</v>
      </c>
      <c r="M106" s="116" t="s">
        <v>73</v>
      </c>
      <c r="N106" s="116" t="s">
        <v>73</v>
      </c>
      <c r="O106" s="116" t="s">
        <v>73</v>
      </c>
      <c r="P106" s="116" t="s">
        <v>68</v>
      </c>
      <c r="Q106" s="116" t="s">
        <v>73</v>
      </c>
      <c r="R106" s="116" t="s">
        <v>73</v>
      </c>
      <c r="S106" s="116" t="s">
        <v>73</v>
      </c>
      <c r="T106" s="116" t="s">
        <v>87</v>
      </c>
      <c r="U106" s="116" t="s">
        <v>74</v>
      </c>
      <c r="V106" s="116" t="s">
        <v>75</v>
      </c>
      <c r="W106" s="116" t="s">
        <v>76</v>
      </c>
      <c r="X106" s="116" t="s">
        <v>68</v>
      </c>
      <c r="Y106" s="116" t="s">
        <v>68</v>
      </c>
      <c r="Z106" s="123">
        <v>96</v>
      </c>
      <c r="AA106" s="123" t="s">
        <v>399</v>
      </c>
    </row>
    <row r="107" spans="1:27" ht="258.75" x14ac:dyDescent="0.3">
      <c r="A107" s="124" t="s">
        <v>568</v>
      </c>
      <c r="B107" s="115" t="s">
        <v>94</v>
      </c>
      <c r="C107" s="116" t="s">
        <v>569</v>
      </c>
      <c r="D107" s="117" t="s">
        <v>121</v>
      </c>
      <c r="E107" s="122" t="s">
        <v>122</v>
      </c>
      <c r="F107" s="116" t="s">
        <v>342</v>
      </c>
      <c r="G107" s="116" t="s">
        <v>570</v>
      </c>
      <c r="H107" s="116" t="s">
        <v>84</v>
      </c>
      <c r="I107" s="116" t="s">
        <v>71</v>
      </c>
      <c r="J107" s="116" t="s">
        <v>2</v>
      </c>
      <c r="K107" s="116" t="s">
        <v>571</v>
      </c>
      <c r="L107" s="116" t="s">
        <v>73</v>
      </c>
      <c r="M107" s="116" t="s">
        <v>73</v>
      </c>
      <c r="N107" s="116" t="s">
        <v>73</v>
      </c>
      <c r="O107" s="116" t="s">
        <v>73</v>
      </c>
      <c r="P107" s="116" t="s">
        <v>73</v>
      </c>
      <c r="Q107" s="116" t="s">
        <v>73</v>
      </c>
      <c r="R107" s="116" t="s">
        <v>73</v>
      </c>
      <c r="S107" s="116" t="s">
        <v>73</v>
      </c>
      <c r="T107" s="116" t="s">
        <v>572</v>
      </c>
      <c r="U107" s="116">
        <v>1</v>
      </c>
      <c r="V107" s="116" t="s">
        <v>75</v>
      </c>
      <c r="W107" s="116" t="s">
        <v>76</v>
      </c>
      <c r="X107" s="116" t="s">
        <v>573</v>
      </c>
      <c r="Y107" s="116" t="s">
        <v>68</v>
      </c>
      <c r="Z107" s="123">
        <v>96</v>
      </c>
      <c r="AA107" s="123" t="s">
        <v>1113</v>
      </c>
    </row>
    <row r="108" spans="1:27" ht="258.75" x14ac:dyDescent="0.3">
      <c r="A108" s="133" t="s">
        <v>574</v>
      </c>
      <c r="B108" s="128" t="s">
        <v>78</v>
      </c>
      <c r="C108" s="119" t="s">
        <v>575</v>
      </c>
      <c r="D108" s="120" t="s">
        <v>121</v>
      </c>
      <c r="E108" s="134" t="s">
        <v>122</v>
      </c>
      <c r="F108" s="119" t="s">
        <v>342</v>
      </c>
      <c r="G108" s="119" t="s">
        <v>576</v>
      </c>
      <c r="H108" s="119" t="s">
        <v>577</v>
      </c>
      <c r="I108" s="119" t="s">
        <v>71</v>
      </c>
      <c r="J108" s="135" t="s">
        <v>2</v>
      </c>
      <c r="K108" s="119" t="s">
        <v>578</v>
      </c>
      <c r="L108" s="119" t="s">
        <v>73</v>
      </c>
      <c r="M108" s="119" t="s">
        <v>73</v>
      </c>
      <c r="N108" s="119" t="s">
        <v>73</v>
      </c>
      <c r="O108" s="119" t="s">
        <v>73</v>
      </c>
      <c r="P108" s="119" t="s">
        <v>68</v>
      </c>
      <c r="Q108" s="119" t="s">
        <v>73</v>
      </c>
      <c r="R108" s="119" t="s">
        <v>73</v>
      </c>
      <c r="S108" s="119" t="s">
        <v>73</v>
      </c>
      <c r="T108" s="116" t="s">
        <v>579</v>
      </c>
      <c r="U108" s="116">
        <v>1</v>
      </c>
      <c r="V108" s="116" t="s">
        <v>75</v>
      </c>
      <c r="W108" s="116" t="s">
        <v>76</v>
      </c>
      <c r="X108" s="116" t="s">
        <v>580</v>
      </c>
      <c r="Y108" s="116" t="s">
        <v>73</v>
      </c>
      <c r="Z108" s="119" t="s">
        <v>581</v>
      </c>
      <c r="AA108" s="121" t="s">
        <v>1114</v>
      </c>
    </row>
  </sheetData>
  <sheetProtection sheet="1" objects="1" scenarios="1" selectLockedCells="1" autoFilter="0"/>
  <hyperlinks>
    <hyperlink ref="H92" r:id="rId1" display="The taxonomy code is not validated; however, to receive the AIR rate, a valid taxonomy code that maps to one of the following provider types must be present on the claim: https://www.dhcs.ca.gov/Documents/Supplement6toAttachment4.19-B-2-26-21.pdf" xr:uid="{7352DBC1-BD8C-4AA8-8158-FCBD354A01DF}"/>
    <hyperlink ref="H104" r:id="rId2" display="The taxonomy code is not validated; however, to receive the AIR rate, a valid taxonomy code that maps to one of the following provider types must be present on the claim: https://www.dhcs.ca.gov/Documents/Supplement6toAttachment4.19-B-2-26-21.pdf" xr:uid="{BF917108-AF0E-4627-B168-FCD38F594E62}"/>
  </hyperlinks>
  <pageMargins left="0.7" right="0.7" top="0.75" bottom="0.75" header="0.3" footer="0.3"/>
  <pageSetup orientation="portrait" r:id="rId3"/>
  <tableParts count="1">
    <tablePart r:id="rId4"/>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B43363-D5C9-46EF-984E-FEAD641E855D}">
  <dimension ref="A1:H12"/>
  <sheetViews>
    <sheetView zoomScale="130" zoomScaleNormal="130" workbookViewId="0"/>
  </sheetViews>
  <sheetFormatPr defaultColWidth="0" defaultRowHeight="15" zeroHeight="1" x14ac:dyDescent="0.25"/>
  <cols>
    <col min="1" max="4" width="15.7109375" style="1" customWidth="1"/>
    <col min="5" max="5" width="51" style="1" customWidth="1"/>
    <col min="6" max="6" width="16.7109375" style="1" bestFit="1" customWidth="1"/>
    <col min="7" max="7" width="28.42578125" style="94" bestFit="1" customWidth="1"/>
    <col min="8" max="8" width="0" style="1" hidden="1" customWidth="1"/>
    <col min="9" max="16384" width="8.7109375" style="1" hidden="1"/>
  </cols>
  <sheetData>
    <row r="1" spans="1:7" ht="12.75" customHeight="1" x14ac:dyDescent="0.3">
      <c r="A1" s="15" t="s">
        <v>0</v>
      </c>
      <c r="B1" s="16" t="s">
        <v>1</v>
      </c>
      <c r="C1" s="16" t="s">
        <v>1</v>
      </c>
      <c r="D1" s="16" t="s">
        <v>1</v>
      </c>
      <c r="E1" s="16" t="s">
        <v>1</v>
      </c>
      <c r="F1" s="16"/>
      <c r="G1" s="16" t="s">
        <v>1</v>
      </c>
    </row>
    <row r="2" spans="1:7" ht="34.5" x14ac:dyDescent="0.25">
      <c r="A2" s="11" t="s">
        <v>582</v>
      </c>
      <c r="B2" s="12" t="s">
        <v>583</v>
      </c>
      <c r="C2" s="12" t="s">
        <v>584</v>
      </c>
      <c r="D2" s="12" t="s">
        <v>585</v>
      </c>
      <c r="E2" s="12" t="s">
        <v>586</v>
      </c>
      <c r="F2" s="13" t="s">
        <v>61</v>
      </c>
      <c r="G2" s="13" t="s">
        <v>1136</v>
      </c>
    </row>
    <row r="3" spans="1:7" ht="34.5" x14ac:dyDescent="0.25">
      <c r="A3" s="3" t="s">
        <v>587</v>
      </c>
      <c r="B3" s="4" t="s">
        <v>588</v>
      </c>
      <c r="C3" s="4" t="s">
        <v>589</v>
      </c>
      <c r="D3" s="4" t="s">
        <v>590</v>
      </c>
      <c r="E3" s="5" t="s">
        <v>591</v>
      </c>
      <c r="F3" s="6" t="s">
        <v>68</v>
      </c>
      <c r="G3" s="137" t="s">
        <v>2</v>
      </c>
    </row>
    <row r="4" spans="1:7" ht="34.5" x14ac:dyDescent="0.25">
      <c r="A4" s="3" t="s">
        <v>587</v>
      </c>
      <c r="B4" s="4" t="s">
        <v>588</v>
      </c>
      <c r="C4" s="4" t="s">
        <v>592</v>
      </c>
      <c r="D4" s="4" t="s">
        <v>590</v>
      </c>
      <c r="E4" s="5" t="s">
        <v>591</v>
      </c>
      <c r="F4" s="6" t="s">
        <v>68</v>
      </c>
      <c r="G4" s="137" t="s">
        <v>2</v>
      </c>
    </row>
    <row r="5" spans="1:7" ht="34.5" x14ac:dyDescent="0.25">
      <c r="A5" s="3" t="s">
        <v>587</v>
      </c>
      <c r="B5" s="4" t="s">
        <v>593</v>
      </c>
      <c r="C5" s="4" t="s">
        <v>589</v>
      </c>
      <c r="D5" s="4" t="s">
        <v>590</v>
      </c>
      <c r="E5" s="5" t="s">
        <v>591</v>
      </c>
      <c r="F5" s="6" t="s">
        <v>68</v>
      </c>
      <c r="G5" s="137" t="s">
        <v>2</v>
      </c>
    </row>
    <row r="6" spans="1:7" ht="34.5" x14ac:dyDescent="0.25">
      <c r="A6" s="3" t="s">
        <v>587</v>
      </c>
      <c r="B6" s="4" t="s">
        <v>593</v>
      </c>
      <c r="C6" s="4" t="s">
        <v>592</v>
      </c>
      <c r="D6" s="4" t="s">
        <v>590</v>
      </c>
      <c r="E6" s="5" t="s">
        <v>591</v>
      </c>
      <c r="F6" s="6" t="s">
        <v>68</v>
      </c>
      <c r="G6" s="137" t="s">
        <v>2</v>
      </c>
    </row>
    <row r="7" spans="1:7" ht="34.5" x14ac:dyDescent="0.25">
      <c r="A7" s="3" t="s">
        <v>587</v>
      </c>
      <c r="B7" s="4" t="s">
        <v>594</v>
      </c>
      <c r="C7" s="4" t="s">
        <v>589</v>
      </c>
      <c r="D7" s="4" t="s">
        <v>590</v>
      </c>
      <c r="E7" s="5" t="s">
        <v>591</v>
      </c>
      <c r="F7" s="6" t="s">
        <v>68</v>
      </c>
      <c r="G7" s="137" t="s">
        <v>2</v>
      </c>
    </row>
    <row r="8" spans="1:7" ht="34.5" x14ac:dyDescent="0.25">
      <c r="A8" s="3" t="s">
        <v>587</v>
      </c>
      <c r="B8" s="4" t="s">
        <v>594</v>
      </c>
      <c r="C8" s="4" t="s">
        <v>592</v>
      </c>
      <c r="D8" s="4" t="s">
        <v>590</v>
      </c>
      <c r="E8" s="5" t="s">
        <v>591</v>
      </c>
      <c r="F8" s="6" t="s">
        <v>68</v>
      </c>
      <c r="G8" s="137" t="s">
        <v>2</v>
      </c>
    </row>
    <row r="9" spans="1:7" ht="17.25" x14ac:dyDescent="0.25">
      <c r="A9" s="3" t="s">
        <v>595</v>
      </c>
      <c r="B9" s="4" t="s">
        <v>594</v>
      </c>
      <c r="C9" s="4" t="s">
        <v>2</v>
      </c>
      <c r="D9" s="4" t="s">
        <v>590</v>
      </c>
      <c r="E9" s="5" t="s">
        <v>596</v>
      </c>
      <c r="F9" s="6" t="s">
        <v>68</v>
      </c>
      <c r="G9" s="137" t="s">
        <v>2</v>
      </c>
    </row>
    <row r="10" spans="1:7" ht="17.25" x14ac:dyDescent="0.25">
      <c r="A10" s="3" t="s">
        <v>597</v>
      </c>
      <c r="B10" s="4" t="s">
        <v>598</v>
      </c>
      <c r="C10" s="4" t="s">
        <v>599</v>
      </c>
      <c r="D10" s="4" t="s">
        <v>590</v>
      </c>
      <c r="E10" s="5" t="s">
        <v>600</v>
      </c>
      <c r="F10" s="6" t="s">
        <v>73</v>
      </c>
      <c r="G10" s="138" t="s">
        <v>1134</v>
      </c>
    </row>
    <row r="11" spans="1:7" ht="17.25" x14ac:dyDescent="0.25">
      <c r="A11" s="7" t="s">
        <v>601</v>
      </c>
      <c r="B11" s="8" t="s">
        <v>598</v>
      </c>
      <c r="C11" s="8" t="s">
        <v>599</v>
      </c>
      <c r="D11" s="4" t="s">
        <v>590</v>
      </c>
      <c r="E11" s="9" t="s">
        <v>602</v>
      </c>
      <c r="F11" s="10" t="s">
        <v>73</v>
      </c>
      <c r="G11" s="138" t="s">
        <v>1134</v>
      </c>
    </row>
    <row r="12" spans="1:7" ht="34.5" x14ac:dyDescent="0.25">
      <c r="A12" s="7" t="s">
        <v>603</v>
      </c>
      <c r="B12" s="8" t="s">
        <v>598</v>
      </c>
      <c r="C12" s="8" t="s">
        <v>599</v>
      </c>
      <c r="D12" s="8" t="s">
        <v>590</v>
      </c>
      <c r="E12" s="9" t="s">
        <v>604</v>
      </c>
      <c r="F12" s="10" t="s">
        <v>73</v>
      </c>
      <c r="G12" s="138" t="s">
        <v>1135</v>
      </c>
    </row>
  </sheetData>
  <sheetProtection sheet="1" objects="1" scenarios="1" selectLockedCells="1" autoFilter="0"/>
  <pageMargins left="0.7" right="0.7" top="0.75" bottom="0.75" header="0.3" footer="0.3"/>
  <pageSetup orientation="portrait" horizontalDpi="300" verticalDpi="300"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4F5E6-397E-4035-9FE4-F9074DA3C9A3}">
  <dimension ref="A1:G6"/>
  <sheetViews>
    <sheetView zoomScale="120" zoomScaleNormal="120" workbookViewId="0"/>
  </sheetViews>
  <sheetFormatPr defaultColWidth="0" defaultRowHeight="15" zeroHeight="1" x14ac:dyDescent="0.25"/>
  <cols>
    <col min="1" max="2" width="15.7109375" style="1" customWidth="1"/>
    <col min="3" max="3" width="21.85546875" style="1" customWidth="1"/>
    <col min="4" max="4" width="47.5703125" style="1" customWidth="1"/>
    <col min="5" max="5" width="16.7109375" style="1" bestFit="1" customWidth="1"/>
    <col min="6" max="6" width="30.140625" style="1" customWidth="1"/>
    <col min="7" max="7" width="0" style="1" hidden="1" customWidth="1"/>
    <col min="8" max="16384" width="8.7109375" style="1" hidden="1"/>
  </cols>
  <sheetData>
    <row r="1" spans="1:6" ht="9" customHeight="1" x14ac:dyDescent="0.3">
      <c r="A1" s="15" t="s">
        <v>0</v>
      </c>
      <c r="B1" s="16" t="s">
        <v>1</v>
      </c>
      <c r="C1" s="16" t="s">
        <v>1</v>
      </c>
      <c r="D1" s="16" t="s">
        <v>1</v>
      </c>
      <c r="E1" s="16"/>
      <c r="F1" s="16" t="s">
        <v>1</v>
      </c>
    </row>
    <row r="2" spans="1:6" ht="34.5" x14ac:dyDescent="0.25">
      <c r="A2" s="11" t="s">
        <v>582</v>
      </c>
      <c r="B2" s="12" t="s">
        <v>583</v>
      </c>
      <c r="C2" s="12" t="s">
        <v>585</v>
      </c>
      <c r="D2" s="12" t="s">
        <v>586</v>
      </c>
      <c r="E2" s="13" t="s">
        <v>61</v>
      </c>
      <c r="F2" s="13" t="s">
        <v>1136</v>
      </c>
    </row>
    <row r="3" spans="1:6" ht="34.5" x14ac:dyDescent="0.25">
      <c r="A3" s="3" t="s">
        <v>605</v>
      </c>
      <c r="B3" s="4" t="s">
        <v>606</v>
      </c>
      <c r="C3" s="18" t="s">
        <v>607</v>
      </c>
      <c r="D3" s="5" t="s">
        <v>608</v>
      </c>
      <c r="E3" s="6" t="s">
        <v>68</v>
      </c>
      <c r="F3" s="137" t="s">
        <v>1135</v>
      </c>
    </row>
    <row r="4" spans="1:6" ht="34.5" x14ac:dyDescent="0.25">
      <c r="A4" s="3" t="s">
        <v>605</v>
      </c>
      <c r="B4" s="4" t="s">
        <v>609</v>
      </c>
      <c r="C4" s="18" t="s">
        <v>607</v>
      </c>
      <c r="D4" s="5" t="s">
        <v>608</v>
      </c>
      <c r="E4" s="6" t="s">
        <v>68</v>
      </c>
      <c r="F4" s="137" t="s">
        <v>1135</v>
      </c>
    </row>
    <row r="5" spans="1:6" ht="34.5" x14ac:dyDescent="0.25">
      <c r="A5" s="3" t="s">
        <v>605</v>
      </c>
      <c r="B5" s="4" t="s">
        <v>610</v>
      </c>
      <c r="C5" s="18" t="s">
        <v>607</v>
      </c>
      <c r="D5" s="5" t="s">
        <v>608</v>
      </c>
      <c r="E5" s="6" t="s">
        <v>68</v>
      </c>
      <c r="F5" s="137" t="s">
        <v>1135</v>
      </c>
    </row>
    <row r="6" spans="1:6" ht="51.75" x14ac:dyDescent="0.25">
      <c r="A6" s="7" t="s">
        <v>611</v>
      </c>
      <c r="B6" s="8" t="s">
        <v>612</v>
      </c>
      <c r="C6" s="32" t="s">
        <v>607</v>
      </c>
      <c r="D6" s="9" t="s">
        <v>613</v>
      </c>
      <c r="E6" s="10" t="s">
        <v>68</v>
      </c>
      <c r="F6" s="138" t="s">
        <v>2</v>
      </c>
    </row>
  </sheetData>
  <sheetProtection sheet="1" objects="1" scenarios="1" selectLockedCells="1" autoFilter="0"/>
  <phoneticPr fontId="3" type="noConversion"/>
  <pageMargins left="0.7" right="0.7" top="0.75" bottom="0.75" header="0.3" footer="0.3"/>
  <pageSetup orientation="portrait" horizontalDpi="300" verticalDpi="300"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6B6820-CD54-4BE2-B52F-B1445195568F}">
  <dimension ref="A1:F19"/>
  <sheetViews>
    <sheetView zoomScale="120" zoomScaleNormal="120" workbookViewId="0">
      <selection sqref="A1:E1"/>
    </sheetView>
  </sheetViews>
  <sheetFormatPr defaultColWidth="0" defaultRowHeight="15" zeroHeight="1" x14ac:dyDescent="0.25"/>
  <cols>
    <col min="1" max="2" width="15.7109375" style="1" customWidth="1"/>
    <col min="3" max="4" width="21.85546875" style="1" customWidth="1"/>
    <col min="5" max="5" width="51.7109375" style="1" bestFit="1" customWidth="1"/>
    <col min="6" max="6" width="18.42578125" style="1" customWidth="1"/>
    <col min="7" max="16384" width="8.7109375" style="1" hidden="1"/>
  </cols>
  <sheetData>
    <row r="1" spans="1:6" ht="17.25" x14ac:dyDescent="0.3">
      <c r="A1" s="140" t="s">
        <v>1110</v>
      </c>
      <c r="B1" s="140"/>
      <c r="C1" s="140"/>
      <c r="D1" s="140"/>
      <c r="E1" s="140"/>
      <c r="F1" s="16" t="s">
        <v>1</v>
      </c>
    </row>
    <row r="2" spans="1:6" ht="34.5" x14ac:dyDescent="0.25">
      <c r="A2" s="11" t="s">
        <v>614</v>
      </c>
      <c r="B2" s="12" t="s">
        <v>615</v>
      </c>
      <c r="C2" s="12" t="s">
        <v>616</v>
      </c>
      <c r="D2" s="12" t="s">
        <v>585</v>
      </c>
      <c r="E2" s="12" t="s">
        <v>586</v>
      </c>
      <c r="F2" s="13" t="s">
        <v>61</v>
      </c>
    </row>
    <row r="3" spans="1:6" ht="17.25" x14ac:dyDescent="0.25">
      <c r="A3" s="71">
        <v>953</v>
      </c>
      <c r="B3" s="4" t="s">
        <v>617</v>
      </c>
      <c r="C3" s="18" t="s">
        <v>618</v>
      </c>
      <c r="D3" s="18" t="s">
        <v>607</v>
      </c>
      <c r="E3" s="5" t="s">
        <v>619</v>
      </c>
      <c r="F3" s="74" t="s">
        <v>68</v>
      </c>
    </row>
    <row r="4" spans="1:6" ht="17.25" x14ac:dyDescent="0.25">
      <c r="A4" s="71">
        <v>953</v>
      </c>
      <c r="B4" s="4" t="s">
        <v>617</v>
      </c>
      <c r="C4" s="18" t="s">
        <v>620</v>
      </c>
      <c r="D4" s="18" t="s">
        <v>607</v>
      </c>
      <c r="E4" s="5" t="s">
        <v>621</v>
      </c>
      <c r="F4" s="74" t="s">
        <v>68</v>
      </c>
    </row>
    <row r="5" spans="1:6" ht="17.25" x14ac:dyDescent="0.25">
      <c r="A5" s="71">
        <v>953</v>
      </c>
      <c r="B5" s="4" t="s">
        <v>617</v>
      </c>
      <c r="C5" s="18" t="s">
        <v>622</v>
      </c>
      <c r="D5" s="18" t="s">
        <v>607</v>
      </c>
      <c r="E5" s="5" t="s">
        <v>623</v>
      </c>
      <c r="F5" s="74" t="s">
        <v>68</v>
      </c>
    </row>
    <row r="6" spans="1:6" ht="17.25" x14ac:dyDescent="0.25">
      <c r="A6" s="82">
        <v>953</v>
      </c>
      <c r="B6" s="83" t="s">
        <v>617</v>
      </c>
      <c r="C6" s="84" t="s">
        <v>624</v>
      </c>
      <c r="D6" s="84" t="s">
        <v>607</v>
      </c>
      <c r="E6" s="85" t="s">
        <v>625</v>
      </c>
      <c r="F6" s="86" t="s">
        <v>68</v>
      </c>
    </row>
    <row r="7" spans="1:6" ht="17.25" x14ac:dyDescent="0.25">
      <c r="A7" s="71">
        <v>953</v>
      </c>
      <c r="B7" s="4" t="s">
        <v>617</v>
      </c>
      <c r="C7" s="18" t="s">
        <v>626</v>
      </c>
      <c r="D7" s="18" t="s">
        <v>607</v>
      </c>
      <c r="E7" s="5" t="s">
        <v>627</v>
      </c>
      <c r="F7" s="74" t="s">
        <v>68</v>
      </c>
    </row>
    <row r="8" spans="1:6" ht="17.25" x14ac:dyDescent="0.25">
      <c r="A8" s="71">
        <v>953</v>
      </c>
      <c r="B8" s="4" t="s">
        <v>617</v>
      </c>
      <c r="C8" s="18" t="s">
        <v>628</v>
      </c>
      <c r="D8" s="18" t="s">
        <v>607</v>
      </c>
      <c r="E8" s="5" t="s">
        <v>629</v>
      </c>
      <c r="F8" s="74" t="s">
        <v>68</v>
      </c>
    </row>
    <row r="9" spans="1:6" ht="17.25" x14ac:dyDescent="0.25">
      <c r="A9" s="71">
        <v>953</v>
      </c>
      <c r="B9" s="4" t="s">
        <v>617</v>
      </c>
      <c r="C9" s="18" t="s">
        <v>630</v>
      </c>
      <c r="D9" s="18" t="s">
        <v>607</v>
      </c>
      <c r="E9" s="5" t="s">
        <v>631</v>
      </c>
      <c r="F9" s="74" t="s">
        <v>68</v>
      </c>
    </row>
    <row r="10" spans="1:6" ht="17.25" x14ac:dyDescent="0.25">
      <c r="A10" s="82">
        <v>953</v>
      </c>
      <c r="B10" s="83" t="s">
        <v>617</v>
      </c>
      <c r="C10" s="84" t="s">
        <v>632</v>
      </c>
      <c r="D10" s="84" t="s">
        <v>607</v>
      </c>
      <c r="E10" s="85" t="s">
        <v>633</v>
      </c>
      <c r="F10" s="86" t="s">
        <v>68</v>
      </c>
    </row>
    <row r="11" spans="1:6" ht="17.25" x14ac:dyDescent="0.25">
      <c r="A11" s="75" t="s">
        <v>1</v>
      </c>
      <c r="B11" s="73" t="s">
        <v>1</v>
      </c>
      <c r="C11" s="73" t="s">
        <v>1</v>
      </c>
      <c r="D11" s="73" t="s">
        <v>1</v>
      </c>
      <c r="E11" s="73" t="s">
        <v>1</v>
      </c>
      <c r="F11" s="73" t="s">
        <v>1</v>
      </c>
    </row>
    <row r="12" spans="1:6" ht="17.25" x14ac:dyDescent="0.25">
      <c r="A12" s="71">
        <v>953</v>
      </c>
      <c r="B12" s="18" t="s">
        <v>634</v>
      </c>
      <c r="C12" s="18" t="s">
        <v>635</v>
      </c>
      <c r="D12" s="18" t="s">
        <v>607</v>
      </c>
      <c r="E12" s="5" t="s">
        <v>636</v>
      </c>
      <c r="F12" s="74" t="s">
        <v>68</v>
      </c>
    </row>
    <row r="13" spans="1:6" ht="17.25" x14ac:dyDescent="0.25">
      <c r="A13" s="71">
        <v>953</v>
      </c>
      <c r="B13" s="18" t="s">
        <v>634</v>
      </c>
      <c r="C13" s="18" t="s">
        <v>637</v>
      </c>
      <c r="D13" s="18" t="s">
        <v>607</v>
      </c>
      <c r="E13" s="5" t="s">
        <v>638</v>
      </c>
      <c r="F13" s="74" t="s">
        <v>68</v>
      </c>
    </row>
    <row r="14" spans="1:6" ht="17.25" x14ac:dyDescent="0.25">
      <c r="A14" s="71">
        <v>953</v>
      </c>
      <c r="B14" s="18" t="s">
        <v>634</v>
      </c>
      <c r="C14" s="18" t="s">
        <v>639</v>
      </c>
      <c r="D14" s="18" t="s">
        <v>607</v>
      </c>
      <c r="E14" s="5" t="s">
        <v>640</v>
      </c>
      <c r="F14" s="74" t="s">
        <v>68</v>
      </c>
    </row>
    <row r="15" spans="1:6" ht="17.25" x14ac:dyDescent="0.25">
      <c r="A15" s="71">
        <v>953</v>
      </c>
      <c r="B15" s="18" t="s">
        <v>634</v>
      </c>
      <c r="C15" s="18" t="s">
        <v>641</v>
      </c>
      <c r="D15" s="18" t="s">
        <v>607</v>
      </c>
      <c r="E15" s="5" t="s">
        <v>642</v>
      </c>
      <c r="F15" s="74" t="s">
        <v>68</v>
      </c>
    </row>
    <row r="16" spans="1:6" ht="17.25" x14ac:dyDescent="0.25">
      <c r="A16" s="71">
        <v>953</v>
      </c>
      <c r="B16" s="18" t="s">
        <v>634</v>
      </c>
      <c r="C16" s="18" t="s">
        <v>643</v>
      </c>
      <c r="D16" s="18" t="s">
        <v>607</v>
      </c>
      <c r="E16" s="5" t="s">
        <v>644</v>
      </c>
      <c r="F16" s="74" t="s">
        <v>68</v>
      </c>
    </row>
    <row r="17" spans="1:6" ht="17.25" x14ac:dyDescent="0.25">
      <c r="A17" s="71">
        <v>953</v>
      </c>
      <c r="B17" s="18" t="s">
        <v>634</v>
      </c>
      <c r="C17" s="18" t="s">
        <v>645</v>
      </c>
      <c r="D17" s="18" t="s">
        <v>607</v>
      </c>
      <c r="E17" s="5" t="s">
        <v>646</v>
      </c>
      <c r="F17" s="74" t="s">
        <v>68</v>
      </c>
    </row>
    <row r="18" spans="1:6" ht="17.25" x14ac:dyDescent="0.25">
      <c r="A18" s="71">
        <v>953</v>
      </c>
      <c r="B18" s="18" t="s">
        <v>634</v>
      </c>
      <c r="C18" s="18" t="s">
        <v>647</v>
      </c>
      <c r="D18" s="18" t="s">
        <v>607</v>
      </c>
      <c r="E18" s="5" t="s">
        <v>648</v>
      </c>
      <c r="F18" s="74" t="s">
        <v>68</v>
      </c>
    </row>
    <row r="19" spans="1:6" ht="17.25" x14ac:dyDescent="0.25">
      <c r="A19" s="71">
        <v>953</v>
      </c>
      <c r="B19" s="18" t="s">
        <v>634</v>
      </c>
      <c r="C19" s="32" t="s">
        <v>649</v>
      </c>
      <c r="D19" s="18" t="s">
        <v>607</v>
      </c>
      <c r="E19" s="9" t="s">
        <v>650</v>
      </c>
      <c r="F19" s="74" t="s">
        <v>68</v>
      </c>
    </row>
  </sheetData>
  <sheetProtection sheet="1" objects="1" scenarios="1" selectLockedCells="1" autoFilter="0"/>
  <mergeCells count="1">
    <mergeCell ref="A1:E1"/>
  </mergeCell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E5D405-121E-4C47-BF09-51A2CB95B7F4}">
  <dimension ref="A1:B56"/>
  <sheetViews>
    <sheetView workbookViewId="0"/>
  </sheetViews>
  <sheetFormatPr defaultColWidth="0" defaultRowHeight="17.25" zeroHeight="1" x14ac:dyDescent="0.3"/>
  <cols>
    <col min="1" max="1" width="43.7109375" style="93" customWidth="1"/>
    <col min="2" max="2" width="92.140625" style="93" bestFit="1" customWidth="1"/>
    <col min="3" max="16384" width="9.140625" style="72" hidden="1"/>
  </cols>
  <sheetData>
    <row r="1" spans="1:2" ht="14.25" customHeight="1" x14ac:dyDescent="0.3">
      <c r="A1" s="15" t="s">
        <v>0</v>
      </c>
      <c r="B1" s="38" t="s">
        <v>1</v>
      </c>
    </row>
    <row r="2" spans="1:2" s="39" customFormat="1" x14ac:dyDescent="0.3">
      <c r="A2" s="91" t="s">
        <v>651</v>
      </c>
      <c r="B2" s="91" t="s">
        <v>652</v>
      </c>
    </row>
    <row r="3" spans="1:2" s="39" customFormat="1" x14ac:dyDescent="0.3">
      <c r="A3" s="92" t="s">
        <v>653</v>
      </c>
      <c r="B3" s="92" t="s">
        <v>654</v>
      </c>
    </row>
    <row r="4" spans="1:2" s="39" customFormat="1" x14ac:dyDescent="0.3">
      <c r="A4" s="92" t="s">
        <v>655</v>
      </c>
      <c r="B4" s="92" t="s">
        <v>656</v>
      </c>
    </row>
    <row r="5" spans="1:2" s="39" customFormat="1" x14ac:dyDescent="0.3">
      <c r="A5" s="92" t="s">
        <v>657</v>
      </c>
      <c r="B5" s="92" t="s">
        <v>658</v>
      </c>
    </row>
    <row r="6" spans="1:2" s="39" customFormat="1" x14ac:dyDescent="0.3">
      <c r="A6" s="92" t="s">
        <v>659</v>
      </c>
      <c r="B6" s="92" t="s">
        <v>660</v>
      </c>
    </row>
    <row r="7" spans="1:2" s="39" customFormat="1" x14ac:dyDescent="0.3">
      <c r="A7" s="92" t="s">
        <v>661</v>
      </c>
      <c r="B7" s="92" t="s">
        <v>662</v>
      </c>
    </row>
    <row r="8" spans="1:2" s="39" customFormat="1" x14ac:dyDescent="0.3">
      <c r="A8" s="92" t="s">
        <v>663</v>
      </c>
      <c r="B8" s="92" t="s">
        <v>664</v>
      </c>
    </row>
    <row r="9" spans="1:2" s="39" customFormat="1" x14ac:dyDescent="0.3">
      <c r="A9" s="92" t="s">
        <v>665</v>
      </c>
      <c r="B9" s="92" t="s">
        <v>666</v>
      </c>
    </row>
    <row r="10" spans="1:2" s="39" customFormat="1" x14ac:dyDescent="0.3">
      <c r="A10" s="92" t="s">
        <v>667</v>
      </c>
      <c r="B10" s="92" t="s">
        <v>668</v>
      </c>
    </row>
    <row r="11" spans="1:2" s="39" customFormat="1" x14ac:dyDescent="0.3">
      <c r="A11" s="92" t="s">
        <v>669</v>
      </c>
      <c r="B11" s="92" t="s">
        <v>670</v>
      </c>
    </row>
    <row r="12" spans="1:2" s="39" customFormat="1" x14ac:dyDescent="0.3">
      <c r="A12" s="92" t="s">
        <v>671</v>
      </c>
      <c r="B12" s="92" t="s">
        <v>672</v>
      </c>
    </row>
    <row r="13" spans="1:2" s="39" customFormat="1" x14ac:dyDescent="0.3">
      <c r="A13" s="92" t="s">
        <v>673</v>
      </c>
      <c r="B13" s="92" t="s">
        <v>674</v>
      </c>
    </row>
    <row r="14" spans="1:2" s="39" customFormat="1" x14ac:dyDescent="0.3">
      <c r="A14" s="92" t="s">
        <v>675</v>
      </c>
      <c r="B14" s="92" t="s">
        <v>676</v>
      </c>
    </row>
    <row r="15" spans="1:2" s="39" customFormat="1" x14ac:dyDescent="0.3">
      <c r="A15" s="92" t="s">
        <v>677</v>
      </c>
      <c r="B15" s="92" t="s">
        <v>678</v>
      </c>
    </row>
    <row r="16" spans="1:2" s="39" customFormat="1" x14ac:dyDescent="0.3">
      <c r="A16" s="92" t="s">
        <v>679</v>
      </c>
      <c r="B16" s="92" t="s">
        <v>680</v>
      </c>
    </row>
    <row r="17" spans="1:2" s="39" customFormat="1" x14ac:dyDescent="0.3">
      <c r="A17" s="92" t="s">
        <v>681</v>
      </c>
      <c r="B17" s="92" t="s">
        <v>682</v>
      </c>
    </row>
    <row r="18" spans="1:2" s="39" customFormat="1" x14ac:dyDescent="0.3">
      <c r="A18" s="92" t="s">
        <v>683</v>
      </c>
      <c r="B18" s="92" t="s">
        <v>684</v>
      </c>
    </row>
    <row r="19" spans="1:2" s="39" customFormat="1" x14ac:dyDescent="0.3">
      <c r="A19" s="92" t="s">
        <v>685</v>
      </c>
      <c r="B19" s="92" t="s">
        <v>686</v>
      </c>
    </row>
    <row r="20" spans="1:2" s="39" customFormat="1" x14ac:dyDescent="0.3">
      <c r="A20" s="92" t="s">
        <v>687</v>
      </c>
      <c r="B20" s="92" t="s">
        <v>688</v>
      </c>
    </row>
    <row r="21" spans="1:2" s="39" customFormat="1" x14ac:dyDescent="0.3">
      <c r="A21" s="92" t="s">
        <v>689</v>
      </c>
      <c r="B21" s="92" t="s">
        <v>690</v>
      </c>
    </row>
    <row r="22" spans="1:2" s="39" customFormat="1" x14ac:dyDescent="0.3">
      <c r="A22" s="92" t="s">
        <v>691</v>
      </c>
      <c r="B22" s="92" t="s">
        <v>692</v>
      </c>
    </row>
    <row r="23" spans="1:2" s="39" customFormat="1" x14ac:dyDescent="0.3">
      <c r="A23" s="92" t="s">
        <v>693</v>
      </c>
      <c r="B23" s="92" t="s">
        <v>694</v>
      </c>
    </row>
    <row r="24" spans="1:2" s="39" customFormat="1" x14ac:dyDescent="0.3">
      <c r="A24" s="92" t="s">
        <v>695</v>
      </c>
      <c r="B24" s="92" t="s">
        <v>696</v>
      </c>
    </row>
    <row r="25" spans="1:2" s="39" customFormat="1" x14ac:dyDescent="0.3">
      <c r="A25" s="92" t="s">
        <v>697</v>
      </c>
      <c r="B25" s="92" t="s">
        <v>698</v>
      </c>
    </row>
    <row r="26" spans="1:2" s="39" customFormat="1" x14ac:dyDescent="0.3">
      <c r="A26" s="92" t="s">
        <v>699</v>
      </c>
      <c r="B26" s="92" t="s">
        <v>700</v>
      </c>
    </row>
    <row r="27" spans="1:2" s="39" customFormat="1" x14ac:dyDescent="0.3">
      <c r="A27" s="92" t="s">
        <v>701</v>
      </c>
      <c r="B27" s="92" t="s">
        <v>702</v>
      </c>
    </row>
    <row r="28" spans="1:2" s="39" customFormat="1" x14ac:dyDescent="0.3">
      <c r="A28" s="92" t="s">
        <v>703</v>
      </c>
      <c r="B28" s="92" t="s">
        <v>704</v>
      </c>
    </row>
    <row r="29" spans="1:2" s="39" customFormat="1" x14ac:dyDescent="0.3">
      <c r="A29" s="92" t="s">
        <v>705</v>
      </c>
      <c r="B29" s="92" t="s">
        <v>706</v>
      </c>
    </row>
    <row r="30" spans="1:2" s="39" customFormat="1" x14ac:dyDescent="0.3">
      <c r="A30" s="92" t="s">
        <v>707</v>
      </c>
      <c r="B30" s="92" t="s">
        <v>708</v>
      </c>
    </row>
    <row r="31" spans="1:2" s="39" customFormat="1" x14ac:dyDescent="0.3">
      <c r="A31" s="92" t="s">
        <v>709</v>
      </c>
      <c r="B31" s="92" t="s">
        <v>710</v>
      </c>
    </row>
    <row r="32" spans="1:2" s="39" customFormat="1" x14ac:dyDescent="0.3">
      <c r="A32" s="92" t="s">
        <v>711</v>
      </c>
      <c r="B32" s="92" t="s">
        <v>712</v>
      </c>
    </row>
    <row r="33" spans="1:2" s="39" customFormat="1" x14ac:dyDescent="0.3">
      <c r="A33" s="92" t="s">
        <v>713</v>
      </c>
      <c r="B33" s="92" t="s">
        <v>714</v>
      </c>
    </row>
    <row r="34" spans="1:2" s="39" customFormat="1" x14ac:dyDescent="0.3">
      <c r="A34" s="92" t="s">
        <v>715</v>
      </c>
      <c r="B34" s="92" t="s">
        <v>716</v>
      </c>
    </row>
    <row r="35" spans="1:2" s="39" customFormat="1" x14ac:dyDescent="0.3">
      <c r="A35" s="92" t="s">
        <v>717</v>
      </c>
      <c r="B35" s="92" t="s">
        <v>718</v>
      </c>
    </row>
    <row r="36" spans="1:2" s="39" customFormat="1" x14ac:dyDescent="0.3">
      <c r="A36" s="92" t="s">
        <v>719</v>
      </c>
      <c r="B36" s="92" t="s">
        <v>720</v>
      </c>
    </row>
    <row r="37" spans="1:2" s="39" customFormat="1" x14ac:dyDescent="0.3">
      <c r="A37" s="92" t="s">
        <v>721</v>
      </c>
      <c r="B37" s="92" t="s">
        <v>722</v>
      </c>
    </row>
    <row r="38" spans="1:2" s="39" customFormat="1" x14ac:dyDescent="0.3">
      <c r="A38" s="92" t="s">
        <v>723</v>
      </c>
      <c r="B38" s="92" t="s">
        <v>724</v>
      </c>
    </row>
    <row r="39" spans="1:2" s="39" customFormat="1" x14ac:dyDescent="0.3">
      <c r="A39" s="92" t="s">
        <v>725</v>
      </c>
      <c r="B39" s="92" t="s">
        <v>726</v>
      </c>
    </row>
    <row r="40" spans="1:2" s="39" customFormat="1" x14ac:dyDescent="0.3">
      <c r="A40" s="92" t="s">
        <v>727</v>
      </c>
      <c r="B40" s="92" t="s">
        <v>728</v>
      </c>
    </row>
    <row r="41" spans="1:2" s="39" customFormat="1" x14ac:dyDescent="0.3">
      <c r="A41" s="92" t="s">
        <v>729</v>
      </c>
      <c r="B41" s="92" t="s">
        <v>730</v>
      </c>
    </row>
    <row r="42" spans="1:2" s="39" customFormat="1" x14ac:dyDescent="0.3">
      <c r="A42" s="92" t="s">
        <v>731</v>
      </c>
      <c r="B42" s="92" t="s">
        <v>732</v>
      </c>
    </row>
    <row r="43" spans="1:2" s="39" customFormat="1" x14ac:dyDescent="0.3">
      <c r="A43" s="92" t="s">
        <v>733</v>
      </c>
      <c r="B43" s="92" t="s">
        <v>734</v>
      </c>
    </row>
    <row r="44" spans="1:2" s="39" customFormat="1" x14ac:dyDescent="0.3">
      <c r="A44" s="92" t="s">
        <v>735</v>
      </c>
      <c r="B44" s="92" t="s">
        <v>736</v>
      </c>
    </row>
    <row r="45" spans="1:2" s="39" customFormat="1" x14ac:dyDescent="0.3">
      <c r="A45" s="92" t="s">
        <v>737</v>
      </c>
      <c r="B45" s="92" t="s">
        <v>738</v>
      </c>
    </row>
    <row r="46" spans="1:2" s="39" customFormat="1" x14ac:dyDescent="0.3">
      <c r="A46" s="92" t="s">
        <v>739</v>
      </c>
      <c r="B46" s="92" t="s">
        <v>740</v>
      </c>
    </row>
    <row r="47" spans="1:2" s="39" customFormat="1" x14ac:dyDescent="0.3">
      <c r="A47" s="92" t="s">
        <v>741</v>
      </c>
      <c r="B47" s="92" t="s">
        <v>742</v>
      </c>
    </row>
    <row r="48" spans="1:2" s="39" customFormat="1" x14ac:dyDescent="0.3">
      <c r="A48" s="92" t="s">
        <v>743</v>
      </c>
      <c r="B48" s="92" t="s">
        <v>744</v>
      </c>
    </row>
    <row r="49" spans="1:2" s="39" customFormat="1" x14ac:dyDescent="0.3">
      <c r="A49" s="92" t="s">
        <v>745</v>
      </c>
      <c r="B49" s="92" t="s">
        <v>746</v>
      </c>
    </row>
    <row r="50" spans="1:2" s="39" customFormat="1" x14ac:dyDescent="0.3">
      <c r="A50" s="92" t="s">
        <v>747</v>
      </c>
      <c r="B50" s="92" t="s">
        <v>748</v>
      </c>
    </row>
    <row r="51" spans="1:2" s="39" customFormat="1" x14ac:dyDescent="0.3">
      <c r="A51" s="92" t="s">
        <v>749</v>
      </c>
      <c r="B51" s="92" t="s">
        <v>750</v>
      </c>
    </row>
    <row r="52" spans="1:2" s="39" customFormat="1" x14ac:dyDescent="0.3">
      <c r="A52" s="92" t="s">
        <v>751</v>
      </c>
      <c r="B52" s="92" t="s">
        <v>752</v>
      </c>
    </row>
    <row r="53" spans="1:2" s="39" customFormat="1" x14ac:dyDescent="0.3">
      <c r="A53" s="92" t="s">
        <v>753</v>
      </c>
      <c r="B53" s="92" t="s">
        <v>754</v>
      </c>
    </row>
    <row r="54" spans="1:2" s="39" customFormat="1" x14ac:dyDescent="0.3">
      <c r="A54" s="92" t="s">
        <v>755</v>
      </c>
      <c r="B54" s="92" t="s">
        <v>756</v>
      </c>
    </row>
    <row r="55" spans="1:2" s="39" customFormat="1" x14ac:dyDescent="0.3">
      <c r="A55" s="92" t="s">
        <v>757</v>
      </c>
      <c r="B55" s="92" t="s">
        <v>758</v>
      </c>
    </row>
    <row r="56" spans="1:2" s="39" customFormat="1" x14ac:dyDescent="0.3">
      <c r="A56" s="92" t="s">
        <v>759</v>
      </c>
      <c r="B56" s="92" t="s">
        <v>760</v>
      </c>
    </row>
  </sheetData>
  <sheetProtection sheet="1" objects="1" scenarios="1" selectLockedCells="1" autoFilter="0"/>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3F6C4-CE6F-47E7-A4EF-5DB7C7289F3F}">
  <dimension ref="A1:J7"/>
  <sheetViews>
    <sheetView zoomScaleNormal="100" workbookViewId="0"/>
  </sheetViews>
  <sheetFormatPr defaultColWidth="0" defaultRowHeight="17.25" customHeight="1" zeroHeight="1" x14ac:dyDescent="0.25"/>
  <cols>
    <col min="1" max="1" width="13.140625" style="79" customWidth="1"/>
    <col min="2" max="3" width="20.28515625" style="79" customWidth="1"/>
    <col min="4" max="4" width="30.42578125" style="79" customWidth="1"/>
    <col min="5" max="8" width="17.7109375" style="79" customWidth="1"/>
    <col min="9" max="9" width="20.140625" style="79" customWidth="1"/>
    <col min="10" max="10" width="17" style="80" customWidth="1"/>
    <col min="11" max="16384" width="6" style="79" hidden="1"/>
  </cols>
  <sheetData>
    <row r="1" spans="1:10" s="67" customFormat="1" x14ac:dyDescent="0.25">
      <c r="A1" s="66" t="s">
        <v>0</v>
      </c>
      <c r="B1" s="67" t="s">
        <v>1</v>
      </c>
      <c r="C1" s="67" t="s">
        <v>1</v>
      </c>
      <c r="D1" s="67" t="s">
        <v>1</v>
      </c>
      <c r="E1" s="67" t="s">
        <v>1</v>
      </c>
      <c r="F1" s="67" t="s">
        <v>1</v>
      </c>
      <c r="G1" s="67" t="s">
        <v>1</v>
      </c>
      <c r="H1" s="67" t="s">
        <v>1</v>
      </c>
      <c r="I1" s="67" t="s">
        <v>1</v>
      </c>
      <c r="J1" s="67" t="s">
        <v>1</v>
      </c>
    </row>
    <row r="2" spans="1:10" s="88" customFormat="1" ht="86.25" x14ac:dyDescent="0.25">
      <c r="A2" s="87" t="s">
        <v>38</v>
      </c>
      <c r="B2" s="68" t="s">
        <v>583</v>
      </c>
      <c r="C2" s="68" t="s">
        <v>584</v>
      </c>
      <c r="D2" s="68" t="s">
        <v>761</v>
      </c>
      <c r="E2" s="68" t="s">
        <v>762</v>
      </c>
      <c r="F2" s="68" t="s">
        <v>763</v>
      </c>
      <c r="G2" s="68" t="s">
        <v>764</v>
      </c>
      <c r="H2" s="68" t="s">
        <v>765</v>
      </c>
      <c r="I2" s="68" t="s">
        <v>46</v>
      </c>
      <c r="J2" s="68" t="s">
        <v>61</v>
      </c>
    </row>
    <row r="3" spans="1:10" s="90" customFormat="1" x14ac:dyDescent="0.25">
      <c r="A3" s="76" t="s">
        <v>766</v>
      </c>
      <c r="B3" s="46" t="s">
        <v>767</v>
      </c>
      <c r="C3" s="77" t="s">
        <v>2</v>
      </c>
      <c r="D3" s="46" t="s">
        <v>768</v>
      </c>
      <c r="E3" s="78">
        <v>2</v>
      </c>
      <c r="F3" s="78">
        <v>1</v>
      </c>
      <c r="G3" s="78">
        <v>4</v>
      </c>
      <c r="H3" s="78">
        <v>3</v>
      </c>
      <c r="I3" s="46">
        <v>99</v>
      </c>
      <c r="J3" s="89" t="s">
        <v>68</v>
      </c>
    </row>
    <row r="4" spans="1:10" hidden="1" x14ac:dyDescent="0.25"/>
    <row r="5" spans="1:10" s="81" customFormat="1" hidden="1" x14ac:dyDescent="0.25">
      <c r="A5" s="79"/>
      <c r="B5" s="79"/>
      <c r="C5" s="79"/>
      <c r="D5" s="79"/>
      <c r="E5" s="79"/>
      <c r="F5" s="79"/>
      <c r="G5" s="79"/>
      <c r="H5" s="79"/>
      <c r="I5" s="79"/>
      <c r="J5" s="80"/>
    </row>
    <row r="6" spans="1:10" hidden="1" x14ac:dyDescent="0.25"/>
    <row r="7" spans="1:10" hidden="1" x14ac:dyDescent="0.25"/>
  </sheetData>
  <sheetProtection sheet="1" objects="1" scenarios="1" selectLockedCells="1" autoFilter="0"/>
  <phoneticPr fontId="3" type="noConversion"/>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5879F-5C79-43EB-B889-72E9B3094872}">
  <dimension ref="A1:O13"/>
  <sheetViews>
    <sheetView workbookViewId="0"/>
  </sheetViews>
  <sheetFormatPr defaultColWidth="0" defaultRowHeight="15" customHeight="1" zeroHeight="1" x14ac:dyDescent="0.25"/>
  <cols>
    <col min="1" max="1" width="48.28515625" style="1" customWidth="1"/>
    <col min="2" max="2" width="23.42578125" style="1" customWidth="1"/>
    <col min="3" max="3" width="20.85546875" style="1" customWidth="1"/>
    <col min="4" max="4" width="19.42578125" style="1" customWidth="1"/>
    <col min="5" max="5" width="19.28515625" style="1" customWidth="1"/>
    <col min="6" max="8" width="17.7109375" style="1" customWidth="1"/>
    <col min="9" max="9" width="19.7109375" style="1" customWidth="1"/>
    <col min="10" max="10" width="25.28515625" style="1" customWidth="1"/>
    <col min="11" max="12" width="17.7109375" style="1" customWidth="1"/>
    <col min="13" max="13" width="26.140625" style="1" customWidth="1"/>
    <col min="14" max="15" width="0" style="1" hidden="1" customWidth="1"/>
    <col min="16" max="16384" width="8.7109375" style="1" hidden="1"/>
  </cols>
  <sheetData>
    <row r="1" spans="1:13" ht="12.75" customHeight="1" x14ac:dyDescent="0.3">
      <c r="A1" s="15" t="s">
        <v>0</v>
      </c>
      <c r="B1" s="16" t="s">
        <v>1</v>
      </c>
      <c r="C1" s="16" t="s">
        <v>1</v>
      </c>
      <c r="D1" s="16" t="s">
        <v>1</v>
      </c>
      <c r="E1" s="16" t="s">
        <v>1</v>
      </c>
      <c r="F1" s="16" t="s">
        <v>1</v>
      </c>
      <c r="G1" s="16" t="s">
        <v>1</v>
      </c>
      <c r="H1" s="16" t="s">
        <v>1</v>
      </c>
      <c r="I1" s="16" t="s">
        <v>1</v>
      </c>
      <c r="J1" s="16" t="s">
        <v>1</v>
      </c>
      <c r="K1" s="16" t="s">
        <v>1</v>
      </c>
      <c r="L1" s="16" t="s">
        <v>1</v>
      </c>
      <c r="M1" s="16" t="s">
        <v>1</v>
      </c>
    </row>
    <row r="2" spans="1:13" ht="92.25" customHeight="1" x14ac:dyDescent="0.25">
      <c r="A2" s="17" t="s">
        <v>769</v>
      </c>
      <c r="B2" s="17" t="s">
        <v>770</v>
      </c>
      <c r="C2" s="17" t="s">
        <v>771</v>
      </c>
      <c r="D2" s="17" t="s">
        <v>772</v>
      </c>
      <c r="E2" s="17" t="s">
        <v>773</v>
      </c>
      <c r="F2" s="17" t="s">
        <v>774</v>
      </c>
      <c r="G2" s="17" t="s">
        <v>775</v>
      </c>
      <c r="H2" s="17" t="s">
        <v>776</v>
      </c>
      <c r="I2" s="17" t="s">
        <v>777</v>
      </c>
      <c r="J2" s="17" t="s">
        <v>778</v>
      </c>
      <c r="K2" s="17" t="s">
        <v>779</v>
      </c>
      <c r="L2" s="17" t="s">
        <v>780</v>
      </c>
      <c r="M2" s="17" t="s">
        <v>781</v>
      </c>
    </row>
    <row r="3" spans="1:13" ht="17.25" x14ac:dyDescent="0.3">
      <c r="A3" s="19" t="s">
        <v>782</v>
      </c>
      <c r="B3" s="20">
        <v>6</v>
      </c>
      <c r="C3" s="20" t="s">
        <v>73</v>
      </c>
      <c r="D3" s="20" t="s">
        <v>68</v>
      </c>
      <c r="E3" s="20" t="s">
        <v>68</v>
      </c>
      <c r="F3" s="20" t="s">
        <v>68</v>
      </c>
      <c r="G3" s="20" t="s">
        <v>68</v>
      </c>
      <c r="H3" s="20" t="s">
        <v>783</v>
      </c>
      <c r="I3" s="20" t="s">
        <v>68</v>
      </c>
      <c r="J3" s="20" t="s">
        <v>68</v>
      </c>
      <c r="K3" s="20" t="s">
        <v>68</v>
      </c>
      <c r="L3" s="20" t="s">
        <v>783</v>
      </c>
      <c r="M3" s="20" t="s">
        <v>68</v>
      </c>
    </row>
    <row r="4" spans="1:13" ht="17.25" x14ac:dyDescent="0.3">
      <c r="A4" s="19" t="s">
        <v>784</v>
      </c>
      <c r="B4" s="20">
        <v>2</v>
      </c>
      <c r="C4" s="20" t="s">
        <v>68</v>
      </c>
      <c r="D4" s="20" t="s">
        <v>73</v>
      </c>
      <c r="E4" s="20" t="s">
        <v>68</v>
      </c>
      <c r="F4" s="20" t="s">
        <v>68</v>
      </c>
      <c r="G4" s="20" t="s">
        <v>73</v>
      </c>
      <c r="H4" s="20" t="s">
        <v>73</v>
      </c>
      <c r="I4" s="20" t="s">
        <v>68</v>
      </c>
      <c r="J4" s="20" t="s">
        <v>73</v>
      </c>
      <c r="K4" s="20" t="s">
        <v>783</v>
      </c>
      <c r="L4" s="20" t="s">
        <v>73</v>
      </c>
      <c r="M4" s="20" t="s">
        <v>68</v>
      </c>
    </row>
    <row r="5" spans="1:13" ht="17.25" x14ac:dyDescent="0.3">
      <c r="A5" s="19" t="s">
        <v>785</v>
      </c>
      <c r="B5" s="20">
        <v>3</v>
      </c>
      <c r="C5" s="20" t="s">
        <v>68</v>
      </c>
      <c r="D5" s="20" t="s">
        <v>68</v>
      </c>
      <c r="E5" s="20" t="s">
        <v>73</v>
      </c>
      <c r="F5" s="20" t="s">
        <v>68</v>
      </c>
      <c r="G5" s="20" t="s">
        <v>68</v>
      </c>
      <c r="H5" s="20" t="s">
        <v>783</v>
      </c>
      <c r="I5" s="20" t="s">
        <v>68</v>
      </c>
      <c r="J5" s="20" t="s">
        <v>68</v>
      </c>
      <c r="K5" s="20" t="s">
        <v>68</v>
      </c>
      <c r="L5" s="20" t="s">
        <v>783</v>
      </c>
      <c r="M5" s="20" t="s">
        <v>68</v>
      </c>
    </row>
    <row r="6" spans="1:13" ht="17.25" x14ac:dyDescent="0.3">
      <c r="A6" s="19" t="s">
        <v>786</v>
      </c>
      <c r="B6" s="20">
        <v>4</v>
      </c>
      <c r="C6" s="20" t="s">
        <v>68</v>
      </c>
      <c r="D6" s="20" t="s">
        <v>68</v>
      </c>
      <c r="E6" s="20" t="s">
        <v>68</v>
      </c>
      <c r="F6" s="20" t="s">
        <v>73</v>
      </c>
      <c r="G6" s="20" t="s">
        <v>68</v>
      </c>
      <c r="H6" s="20" t="s">
        <v>783</v>
      </c>
      <c r="I6" s="20" t="s">
        <v>68</v>
      </c>
      <c r="J6" s="20" t="s">
        <v>68</v>
      </c>
      <c r="K6" s="20" t="s">
        <v>68</v>
      </c>
      <c r="L6" s="20" t="s">
        <v>783</v>
      </c>
      <c r="M6" s="20" t="s">
        <v>73</v>
      </c>
    </row>
    <row r="7" spans="1:13" ht="17.25" x14ac:dyDescent="0.3">
      <c r="A7" s="19" t="s">
        <v>787</v>
      </c>
      <c r="B7" s="20">
        <v>5</v>
      </c>
      <c r="C7" s="20" t="s">
        <v>68</v>
      </c>
      <c r="D7" s="20" t="s">
        <v>73</v>
      </c>
      <c r="E7" s="20" t="s">
        <v>68</v>
      </c>
      <c r="F7" s="20" t="s">
        <v>68</v>
      </c>
      <c r="G7" s="20" t="s">
        <v>73</v>
      </c>
      <c r="H7" s="20" t="s">
        <v>73</v>
      </c>
      <c r="I7" s="20" t="s">
        <v>68</v>
      </c>
      <c r="J7" s="20" t="s">
        <v>68</v>
      </c>
      <c r="K7" s="20" t="s">
        <v>783</v>
      </c>
      <c r="L7" s="20" t="s">
        <v>783</v>
      </c>
      <c r="M7" s="20" t="s">
        <v>68</v>
      </c>
    </row>
    <row r="8" spans="1:13" ht="17.25" x14ac:dyDescent="0.3">
      <c r="A8" s="19" t="s">
        <v>788</v>
      </c>
      <c r="B8" s="20">
        <v>1</v>
      </c>
      <c r="C8" s="21" t="s">
        <v>68</v>
      </c>
      <c r="D8" s="20" t="s">
        <v>73</v>
      </c>
      <c r="E8" s="20" t="s">
        <v>68</v>
      </c>
      <c r="F8" s="20" t="s">
        <v>68</v>
      </c>
      <c r="G8" s="20" t="s">
        <v>73</v>
      </c>
      <c r="H8" s="20" t="s">
        <v>73</v>
      </c>
      <c r="I8" s="20" t="s">
        <v>68</v>
      </c>
      <c r="J8" s="20" t="s">
        <v>73</v>
      </c>
      <c r="K8" s="20" t="s">
        <v>783</v>
      </c>
      <c r="L8" s="20" t="s">
        <v>73</v>
      </c>
      <c r="M8" s="20" t="s">
        <v>68</v>
      </c>
    </row>
    <row r="9" spans="1:13" ht="17.25" x14ac:dyDescent="0.3">
      <c r="A9" s="19" t="s">
        <v>789</v>
      </c>
      <c r="B9" s="20">
        <v>10</v>
      </c>
      <c r="C9" s="21" t="s">
        <v>68</v>
      </c>
      <c r="D9" s="20" t="s">
        <v>68</v>
      </c>
      <c r="E9" s="20" t="s">
        <v>68</v>
      </c>
      <c r="F9" s="20" t="s">
        <v>68</v>
      </c>
      <c r="G9" s="20" t="s">
        <v>68</v>
      </c>
      <c r="H9" s="20" t="s">
        <v>783</v>
      </c>
      <c r="I9" s="20" t="s">
        <v>73</v>
      </c>
      <c r="J9" s="20" t="s">
        <v>68</v>
      </c>
      <c r="K9" s="20" t="s">
        <v>783</v>
      </c>
      <c r="L9" s="20" t="s">
        <v>783</v>
      </c>
      <c r="M9" s="20" t="s">
        <v>68</v>
      </c>
    </row>
    <row r="10" spans="1:13" ht="17.25" x14ac:dyDescent="0.3">
      <c r="A10" s="19" t="s">
        <v>790</v>
      </c>
      <c r="B10" s="20">
        <v>8</v>
      </c>
      <c r="C10" s="21" t="s">
        <v>68</v>
      </c>
      <c r="D10" s="20" t="s">
        <v>73</v>
      </c>
      <c r="E10" s="20" t="s">
        <v>68</v>
      </c>
      <c r="F10" s="20" t="s">
        <v>68</v>
      </c>
      <c r="G10" s="20" t="s">
        <v>73</v>
      </c>
      <c r="H10" s="20" t="s">
        <v>73</v>
      </c>
      <c r="I10" s="20" t="s">
        <v>68</v>
      </c>
      <c r="J10" s="20" t="s">
        <v>73</v>
      </c>
      <c r="K10" s="20" t="s">
        <v>783</v>
      </c>
      <c r="L10" s="20" t="s">
        <v>73</v>
      </c>
      <c r="M10" s="20" t="s">
        <v>68</v>
      </c>
    </row>
    <row r="11" spans="1:13" ht="17.25" x14ac:dyDescent="0.3">
      <c r="A11" s="19" t="s">
        <v>791</v>
      </c>
      <c r="B11" s="20">
        <v>9</v>
      </c>
      <c r="C11" s="21" t="s">
        <v>68</v>
      </c>
      <c r="D11" s="20" t="s">
        <v>68</v>
      </c>
      <c r="E11" s="20" t="s">
        <v>68</v>
      </c>
      <c r="F11" s="20" t="s">
        <v>68</v>
      </c>
      <c r="G11" s="20" t="s">
        <v>68</v>
      </c>
      <c r="H11" s="20" t="s">
        <v>783</v>
      </c>
      <c r="I11" s="20" t="s">
        <v>68</v>
      </c>
      <c r="J11" s="20" t="s">
        <v>783</v>
      </c>
      <c r="K11" s="20" t="s">
        <v>73</v>
      </c>
      <c r="L11" s="20" t="s">
        <v>783</v>
      </c>
      <c r="M11" s="20" t="s">
        <v>68</v>
      </c>
    </row>
    <row r="12" spans="1:13" ht="17.25" x14ac:dyDescent="0.3">
      <c r="A12" s="19" t="s">
        <v>792</v>
      </c>
      <c r="B12" s="20">
        <v>7</v>
      </c>
      <c r="C12" s="21" t="s">
        <v>68</v>
      </c>
      <c r="D12" s="20" t="s">
        <v>73</v>
      </c>
      <c r="E12" s="20" t="s">
        <v>68</v>
      </c>
      <c r="F12" s="20" t="s">
        <v>68</v>
      </c>
      <c r="G12" s="20" t="s">
        <v>73</v>
      </c>
      <c r="H12" s="20" t="s">
        <v>73</v>
      </c>
      <c r="I12" s="20" t="s">
        <v>68</v>
      </c>
      <c r="J12" s="20" t="s">
        <v>73</v>
      </c>
      <c r="K12" s="20" t="s">
        <v>783</v>
      </c>
      <c r="L12" s="20" t="s">
        <v>73</v>
      </c>
      <c r="M12" s="20" t="s">
        <v>68</v>
      </c>
    </row>
    <row r="13" spans="1:13" ht="17.25" x14ac:dyDescent="0.3">
      <c r="A13" s="22" t="s">
        <v>793</v>
      </c>
      <c r="B13" s="23">
        <v>11</v>
      </c>
      <c r="C13" s="24" t="s">
        <v>68</v>
      </c>
      <c r="D13" s="23" t="s">
        <v>68</v>
      </c>
      <c r="E13" s="23" t="s">
        <v>68</v>
      </c>
      <c r="F13" s="23" t="s">
        <v>73</v>
      </c>
      <c r="G13" s="23" t="s">
        <v>68</v>
      </c>
      <c r="H13" s="23" t="s">
        <v>783</v>
      </c>
      <c r="I13" s="23" t="s">
        <v>68</v>
      </c>
      <c r="J13" s="23" t="s">
        <v>783</v>
      </c>
      <c r="K13" s="23" t="s">
        <v>783</v>
      </c>
      <c r="L13" s="23" t="s">
        <v>783</v>
      </c>
      <c r="M13" s="23" t="s">
        <v>73</v>
      </c>
    </row>
  </sheetData>
  <sheetProtection sheet="1" objects="1" scenarios="1" selectLockedCells="1" autoFilter="0"/>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2B32CE-F179-45CE-9303-A704CBACB54D}">
  <dimension ref="A1:B32"/>
  <sheetViews>
    <sheetView workbookViewId="0"/>
  </sheetViews>
  <sheetFormatPr defaultColWidth="0" defaultRowHeight="15" zeroHeight="1" x14ac:dyDescent="0.25"/>
  <cols>
    <col min="1" max="1" width="55.85546875" style="1" customWidth="1"/>
    <col min="2" max="2" width="42.85546875" style="1" customWidth="1"/>
    <col min="3" max="16384" width="8.7109375" style="1" hidden="1"/>
  </cols>
  <sheetData>
    <row r="1" spans="1:2" s="40" customFormat="1" ht="12.6" customHeight="1" x14ac:dyDescent="0.3">
      <c r="A1" s="15" t="s">
        <v>0</v>
      </c>
      <c r="B1" s="38" t="s">
        <v>1</v>
      </c>
    </row>
    <row r="2" spans="1:2" ht="17.25" x14ac:dyDescent="0.25">
      <c r="A2" s="27" t="s">
        <v>794</v>
      </c>
      <c r="B2" s="28" t="s">
        <v>795</v>
      </c>
    </row>
    <row r="3" spans="1:2" ht="17.25" x14ac:dyDescent="0.3">
      <c r="A3" s="25" t="s">
        <v>796</v>
      </c>
      <c r="B3" s="29" t="s">
        <v>797</v>
      </c>
    </row>
    <row r="4" spans="1:2" ht="17.25" x14ac:dyDescent="0.3">
      <c r="A4" s="25" t="s">
        <v>798</v>
      </c>
      <c r="B4" s="29" t="s">
        <v>799</v>
      </c>
    </row>
    <row r="5" spans="1:2" ht="17.25" x14ac:dyDescent="0.3">
      <c r="A5" s="25" t="s">
        <v>800</v>
      </c>
      <c r="B5" s="29" t="s">
        <v>801</v>
      </c>
    </row>
    <row r="6" spans="1:2" ht="17.25" x14ac:dyDescent="0.3">
      <c r="A6" s="25" t="s">
        <v>802</v>
      </c>
      <c r="B6" s="29" t="s">
        <v>803</v>
      </c>
    </row>
    <row r="7" spans="1:2" ht="17.25" x14ac:dyDescent="0.3">
      <c r="A7" s="25" t="s">
        <v>804</v>
      </c>
      <c r="B7" s="29" t="s">
        <v>805</v>
      </c>
    </row>
    <row r="8" spans="1:2" ht="17.25" x14ac:dyDescent="0.3">
      <c r="A8" s="69" t="s">
        <v>806</v>
      </c>
      <c r="B8" s="70" t="s">
        <v>807</v>
      </c>
    </row>
    <row r="9" spans="1:2" ht="17.25" x14ac:dyDescent="0.3">
      <c r="A9" s="25" t="s">
        <v>808</v>
      </c>
      <c r="B9" s="29" t="s">
        <v>809</v>
      </c>
    </row>
    <row r="10" spans="1:2" ht="17.25" x14ac:dyDescent="0.3">
      <c r="A10" s="25" t="s">
        <v>810</v>
      </c>
      <c r="B10" s="29" t="s">
        <v>811</v>
      </c>
    </row>
    <row r="11" spans="1:2" ht="17.25" x14ac:dyDescent="0.3">
      <c r="A11" s="25" t="s">
        <v>812</v>
      </c>
      <c r="B11" s="29" t="s">
        <v>813</v>
      </c>
    </row>
    <row r="12" spans="1:2" ht="17.25" x14ac:dyDescent="0.3">
      <c r="A12" s="25" t="s">
        <v>814</v>
      </c>
      <c r="B12" s="29" t="s">
        <v>815</v>
      </c>
    </row>
    <row r="13" spans="1:2" ht="17.25" x14ac:dyDescent="0.3">
      <c r="A13" s="25" t="s">
        <v>816</v>
      </c>
      <c r="B13" s="29" t="s">
        <v>817</v>
      </c>
    </row>
    <row r="14" spans="1:2" ht="17.25" x14ac:dyDescent="0.3">
      <c r="A14" s="25" t="s">
        <v>818</v>
      </c>
      <c r="B14" s="29" t="s">
        <v>462</v>
      </c>
    </row>
    <row r="15" spans="1:2" ht="17.25" x14ac:dyDescent="0.3">
      <c r="A15" s="25" t="s">
        <v>819</v>
      </c>
      <c r="B15" s="29" t="s">
        <v>820</v>
      </c>
    </row>
    <row r="16" spans="1:2" ht="17.25" x14ac:dyDescent="0.3">
      <c r="A16" s="25" t="s">
        <v>821</v>
      </c>
      <c r="B16" s="29" t="s">
        <v>822</v>
      </c>
    </row>
    <row r="17" spans="1:2" ht="17.25" x14ac:dyDescent="0.3">
      <c r="A17" s="25" t="s">
        <v>823</v>
      </c>
      <c r="B17" s="29" t="s">
        <v>824</v>
      </c>
    </row>
    <row r="18" spans="1:2" ht="17.25" x14ac:dyDescent="0.3">
      <c r="A18" s="25" t="s">
        <v>825</v>
      </c>
      <c r="B18" s="29" t="s">
        <v>826</v>
      </c>
    </row>
    <row r="19" spans="1:2" ht="17.25" x14ac:dyDescent="0.3">
      <c r="A19" s="25" t="s">
        <v>827</v>
      </c>
      <c r="B19" s="29" t="s">
        <v>828</v>
      </c>
    </row>
    <row r="20" spans="1:2" ht="17.25" x14ac:dyDescent="0.3">
      <c r="A20" s="25" t="s">
        <v>829</v>
      </c>
      <c r="B20" s="29" t="s">
        <v>830</v>
      </c>
    </row>
    <row r="21" spans="1:2" ht="17.25" x14ac:dyDescent="0.3">
      <c r="A21" s="25" t="s">
        <v>831</v>
      </c>
      <c r="B21" s="29" t="s">
        <v>832</v>
      </c>
    </row>
    <row r="22" spans="1:2" ht="17.25" x14ac:dyDescent="0.3">
      <c r="A22" s="25" t="s">
        <v>833</v>
      </c>
      <c r="B22" s="29" t="s">
        <v>834</v>
      </c>
    </row>
    <row r="23" spans="1:2" ht="17.25" x14ac:dyDescent="0.3">
      <c r="A23" s="25" t="s">
        <v>835</v>
      </c>
      <c r="B23" s="29" t="s">
        <v>836</v>
      </c>
    </row>
    <row r="24" spans="1:2" ht="17.25" x14ac:dyDescent="0.3">
      <c r="A24" s="25" t="s">
        <v>837</v>
      </c>
      <c r="B24" s="29" t="s">
        <v>838</v>
      </c>
    </row>
    <row r="25" spans="1:2" ht="17.25" x14ac:dyDescent="0.3">
      <c r="A25" s="25" t="s">
        <v>839</v>
      </c>
      <c r="B25" s="29" t="s">
        <v>840</v>
      </c>
    </row>
    <row r="26" spans="1:2" ht="17.25" x14ac:dyDescent="0.3">
      <c r="A26" s="25" t="s">
        <v>841</v>
      </c>
      <c r="B26" s="29" t="s">
        <v>842</v>
      </c>
    </row>
    <row r="27" spans="1:2" ht="17.25" x14ac:dyDescent="0.3">
      <c r="A27" s="25" t="s">
        <v>843</v>
      </c>
      <c r="B27" s="29" t="s">
        <v>844</v>
      </c>
    </row>
    <row r="28" spans="1:2" ht="17.25" x14ac:dyDescent="0.3">
      <c r="A28" s="25" t="s">
        <v>845</v>
      </c>
      <c r="B28" s="29" t="s">
        <v>846</v>
      </c>
    </row>
    <row r="29" spans="1:2" ht="17.25" x14ac:dyDescent="0.3">
      <c r="A29" s="26" t="s">
        <v>847</v>
      </c>
      <c r="B29" s="30" t="s">
        <v>848</v>
      </c>
    </row>
    <row r="30" spans="1:2" ht="17.25" x14ac:dyDescent="0.3">
      <c r="A30" s="39" t="s">
        <v>173</v>
      </c>
      <c r="B30" s="40" t="s">
        <v>176</v>
      </c>
    </row>
    <row r="31" spans="1:2" ht="18" customHeight="1" x14ac:dyDescent="0.3">
      <c r="A31" s="25" t="s">
        <v>849</v>
      </c>
      <c r="B31" s="29" t="s">
        <v>850</v>
      </c>
    </row>
    <row r="32" spans="1:2" ht="15.75" hidden="1" x14ac:dyDescent="0.25">
      <c r="A32" s="2"/>
    </row>
  </sheetData>
  <sheetProtection sheet="1" objects="1" scenarios="1" selectLockedCells="1" autoFilter="0"/>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29B8A-4FE8-4F1F-A796-71647A08274A}">
  <dimension ref="A1:XFC54"/>
  <sheetViews>
    <sheetView workbookViewId="0"/>
  </sheetViews>
  <sheetFormatPr defaultColWidth="0" defaultRowHeight="16.5" zeroHeight="1" x14ac:dyDescent="0.3"/>
  <cols>
    <col min="1" max="1" width="10.42578125" style="58" customWidth="1"/>
    <col min="2" max="2" width="53.85546875" style="58" customWidth="1"/>
    <col min="3" max="3" width="97.85546875" style="58" customWidth="1"/>
    <col min="4" max="16383" width="9.140625" style="58" hidden="1"/>
    <col min="16384" max="16384" width="3.85546875" style="58" hidden="1"/>
  </cols>
  <sheetData>
    <row r="1" spans="1:3" s="59" customFormat="1" ht="16.5" customHeight="1" x14ac:dyDescent="0.3">
      <c r="A1" s="59" t="s">
        <v>0</v>
      </c>
      <c r="B1" s="16" t="s">
        <v>1</v>
      </c>
      <c r="C1" s="16" t="s">
        <v>1</v>
      </c>
    </row>
    <row r="2" spans="1:3" ht="156.75" customHeight="1" x14ac:dyDescent="0.3">
      <c r="A2" s="141" t="s">
        <v>851</v>
      </c>
      <c r="B2" s="142"/>
      <c r="C2" s="142"/>
    </row>
    <row r="3" spans="1:3" s="59" customFormat="1" ht="51.75" x14ac:dyDescent="0.3">
      <c r="A3" s="35" t="s">
        <v>852</v>
      </c>
      <c r="B3" s="36" t="s">
        <v>853</v>
      </c>
      <c r="C3" s="37" t="s">
        <v>854</v>
      </c>
    </row>
    <row r="4" spans="1:3" ht="34.5" x14ac:dyDescent="0.3">
      <c r="A4" s="47" t="s">
        <v>855</v>
      </c>
      <c r="B4" s="48" t="s">
        <v>856</v>
      </c>
      <c r="C4" s="49" t="s">
        <v>857</v>
      </c>
    </row>
    <row r="5" spans="1:3" ht="51.75" x14ac:dyDescent="0.3">
      <c r="A5" s="47" t="s">
        <v>858</v>
      </c>
      <c r="B5" s="48" t="s">
        <v>859</v>
      </c>
      <c r="C5" s="49" t="s">
        <v>860</v>
      </c>
    </row>
    <row r="6" spans="1:3" ht="17.25" x14ac:dyDescent="0.3">
      <c r="A6" s="47" t="s">
        <v>861</v>
      </c>
      <c r="B6" s="48" t="s">
        <v>862</v>
      </c>
      <c r="C6" s="49" t="s">
        <v>863</v>
      </c>
    </row>
    <row r="7" spans="1:3" ht="34.5" x14ac:dyDescent="0.3">
      <c r="A7" s="47" t="s">
        <v>864</v>
      </c>
      <c r="B7" s="48" t="s">
        <v>865</v>
      </c>
      <c r="C7" s="49" t="s">
        <v>866</v>
      </c>
    </row>
    <row r="8" spans="1:3" ht="51.75" x14ac:dyDescent="0.3">
      <c r="A8" s="47" t="s">
        <v>867</v>
      </c>
      <c r="B8" s="48" t="s">
        <v>868</v>
      </c>
      <c r="C8" s="49" t="s">
        <v>869</v>
      </c>
    </row>
    <row r="9" spans="1:3" ht="69" x14ac:dyDescent="0.3">
      <c r="A9" s="47" t="s">
        <v>870</v>
      </c>
      <c r="B9" s="48" t="s">
        <v>871</v>
      </c>
      <c r="C9" s="49" t="s">
        <v>872</v>
      </c>
    </row>
    <row r="10" spans="1:3" ht="69" x14ac:dyDescent="0.3">
      <c r="A10" s="47" t="s">
        <v>873</v>
      </c>
      <c r="B10" s="48" t="s">
        <v>874</v>
      </c>
      <c r="C10" s="49" t="s">
        <v>875</v>
      </c>
    </row>
    <row r="11" spans="1:3" ht="69" x14ac:dyDescent="0.3">
      <c r="A11" s="47" t="s">
        <v>876</v>
      </c>
      <c r="B11" s="48" t="s">
        <v>877</v>
      </c>
      <c r="C11" s="49" t="s">
        <v>878</v>
      </c>
    </row>
    <row r="12" spans="1:3" ht="51.75" x14ac:dyDescent="0.3">
      <c r="A12" s="47" t="s">
        <v>879</v>
      </c>
      <c r="B12" s="48" t="s">
        <v>880</v>
      </c>
      <c r="C12" s="49" t="s">
        <v>881</v>
      </c>
    </row>
    <row r="13" spans="1:3" ht="86.25" x14ac:dyDescent="0.3">
      <c r="A13" s="19">
        <v>10</v>
      </c>
      <c r="B13" s="48" t="s">
        <v>882</v>
      </c>
      <c r="C13" s="49" t="s">
        <v>883</v>
      </c>
    </row>
    <row r="14" spans="1:3" ht="69" x14ac:dyDescent="0.3">
      <c r="A14" s="19">
        <v>11</v>
      </c>
      <c r="B14" s="48" t="s">
        <v>884</v>
      </c>
      <c r="C14" s="49" t="s">
        <v>885</v>
      </c>
    </row>
    <row r="15" spans="1:3" ht="34.5" x14ac:dyDescent="0.3">
      <c r="A15" s="19">
        <v>12</v>
      </c>
      <c r="B15" s="48" t="s">
        <v>886</v>
      </c>
      <c r="C15" s="49" t="s">
        <v>887</v>
      </c>
    </row>
    <row r="16" spans="1:3" ht="51.75" x14ac:dyDescent="0.3">
      <c r="A16" s="19">
        <v>13</v>
      </c>
      <c r="B16" s="48" t="s">
        <v>888</v>
      </c>
      <c r="C16" s="49" t="s">
        <v>889</v>
      </c>
    </row>
    <row r="17" spans="1:3" ht="51.75" x14ac:dyDescent="0.3">
      <c r="A17" s="19">
        <v>14</v>
      </c>
      <c r="B17" s="48" t="s">
        <v>890</v>
      </c>
      <c r="C17" s="49" t="s">
        <v>891</v>
      </c>
    </row>
    <row r="18" spans="1:3" ht="34.5" x14ac:dyDescent="0.3">
      <c r="A18" s="19">
        <v>15</v>
      </c>
      <c r="B18" s="48" t="s">
        <v>892</v>
      </c>
      <c r="C18" s="49" t="s">
        <v>893</v>
      </c>
    </row>
    <row r="19" spans="1:3" ht="34.5" x14ac:dyDescent="0.3">
      <c r="A19" s="19">
        <v>16</v>
      </c>
      <c r="B19" s="48" t="s">
        <v>894</v>
      </c>
      <c r="C19" s="49" t="s">
        <v>895</v>
      </c>
    </row>
    <row r="20" spans="1:3" ht="51.75" x14ac:dyDescent="0.3">
      <c r="A20" s="19">
        <v>17</v>
      </c>
      <c r="B20" s="48" t="s">
        <v>896</v>
      </c>
      <c r="C20" s="49" t="s">
        <v>897</v>
      </c>
    </row>
    <row r="21" spans="1:3" ht="51.75" x14ac:dyDescent="0.3">
      <c r="A21" s="19">
        <v>18</v>
      </c>
      <c r="B21" s="48" t="s">
        <v>898</v>
      </c>
      <c r="C21" s="49" t="s">
        <v>899</v>
      </c>
    </row>
    <row r="22" spans="1:3" ht="51.75" x14ac:dyDescent="0.3">
      <c r="A22" s="19">
        <v>19</v>
      </c>
      <c r="B22" s="48" t="s">
        <v>900</v>
      </c>
      <c r="C22" s="49" t="s">
        <v>901</v>
      </c>
    </row>
    <row r="23" spans="1:3" ht="51.75" x14ac:dyDescent="0.3">
      <c r="A23" s="19">
        <v>20</v>
      </c>
      <c r="B23" s="48" t="s">
        <v>902</v>
      </c>
      <c r="C23" s="49" t="s">
        <v>903</v>
      </c>
    </row>
    <row r="24" spans="1:3" ht="51.75" x14ac:dyDescent="0.3">
      <c r="A24" s="19">
        <v>21</v>
      </c>
      <c r="B24" s="48" t="s">
        <v>904</v>
      </c>
      <c r="C24" s="49" t="s">
        <v>905</v>
      </c>
    </row>
    <row r="25" spans="1:3" ht="51.75" x14ac:dyDescent="0.3">
      <c r="A25" s="19">
        <v>22</v>
      </c>
      <c r="B25" s="48" t="s">
        <v>906</v>
      </c>
      <c r="C25" s="49" t="s">
        <v>907</v>
      </c>
    </row>
    <row r="26" spans="1:3" ht="34.5" x14ac:dyDescent="0.3">
      <c r="A26" s="19">
        <v>23</v>
      </c>
      <c r="B26" s="48" t="s">
        <v>908</v>
      </c>
      <c r="C26" s="49" t="s">
        <v>909</v>
      </c>
    </row>
    <row r="27" spans="1:3" ht="34.5" x14ac:dyDescent="0.3">
      <c r="A27" s="19">
        <v>24</v>
      </c>
      <c r="B27" s="48" t="s">
        <v>910</v>
      </c>
      <c r="C27" s="49" t="s">
        <v>911</v>
      </c>
    </row>
    <row r="28" spans="1:3" ht="51.75" x14ac:dyDescent="0.3">
      <c r="A28" s="19">
        <v>25</v>
      </c>
      <c r="B28" s="48" t="s">
        <v>912</v>
      </c>
      <c r="C28" s="49" t="s">
        <v>913</v>
      </c>
    </row>
    <row r="29" spans="1:3" ht="51.75" x14ac:dyDescent="0.3">
      <c r="A29" s="19">
        <v>26</v>
      </c>
      <c r="B29" s="48" t="s">
        <v>914</v>
      </c>
      <c r="C29" s="49" t="s">
        <v>915</v>
      </c>
    </row>
    <row r="30" spans="1:3" ht="51.75" x14ac:dyDescent="0.3">
      <c r="A30" s="19">
        <v>27</v>
      </c>
      <c r="B30" s="48" t="s">
        <v>916</v>
      </c>
      <c r="C30" s="49" t="s">
        <v>917</v>
      </c>
    </row>
    <row r="31" spans="1:3" ht="51.75" x14ac:dyDescent="0.3">
      <c r="A31" s="19">
        <v>31</v>
      </c>
      <c r="B31" s="48" t="s">
        <v>918</v>
      </c>
      <c r="C31" s="49" t="s">
        <v>919</v>
      </c>
    </row>
    <row r="32" spans="1:3" ht="51.75" x14ac:dyDescent="0.3">
      <c r="A32" s="19">
        <v>32</v>
      </c>
      <c r="B32" s="48" t="s">
        <v>920</v>
      </c>
      <c r="C32" s="49" t="s">
        <v>921</v>
      </c>
    </row>
    <row r="33" spans="1:3" ht="34.5" x14ac:dyDescent="0.3">
      <c r="A33" s="19">
        <v>33</v>
      </c>
      <c r="B33" s="48" t="s">
        <v>922</v>
      </c>
      <c r="C33" s="49" t="s">
        <v>923</v>
      </c>
    </row>
    <row r="34" spans="1:3" ht="34.5" x14ac:dyDescent="0.3">
      <c r="A34" s="19">
        <v>34</v>
      </c>
      <c r="B34" s="48" t="s">
        <v>924</v>
      </c>
      <c r="C34" s="49" t="s">
        <v>925</v>
      </c>
    </row>
    <row r="35" spans="1:3" ht="34.5" x14ac:dyDescent="0.3">
      <c r="A35" s="19">
        <v>41</v>
      </c>
      <c r="B35" s="48" t="s">
        <v>926</v>
      </c>
      <c r="C35" s="49" t="s">
        <v>927</v>
      </c>
    </row>
    <row r="36" spans="1:3" ht="34.5" x14ac:dyDescent="0.3">
      <c r="A36" s="19">
        <v>42</v>
      </c>
      <c r="B36" s="48" t="s">
        <v>928</v>
      </c>
      <c r="C36" s="49" t="s">
        <v>929</v>
      </c>
    </row>
    <row r="37" spans="1:3" ht="51.75" x14ac:dyDescent="0.3">
      <c r="A37" s="19">
        <v>49</v>
      </c>
      <c r="B37" s="48" t="s">
        <v>930</v>
      </c>
      <c r="C37" s="49" t="s">
        <v>931</v>
      </c>
    </row>
    <row r="38" spans="1:3" ht="34.5" x14ac:dyDescent="0.3">
      <c r="A38" s="19">
        <v>50</v>
      </c>
      <c r="B38" s="48" t="s">
        <v>932</v>
      </c>
      <c r="C38" s="49" t="s">
        <v>933</v>
      </c>
    </row>
    <row r="39" spans="1:3" ht="34.5" x14ac:dyDescent="0.3">
      <c r="A39" s="19">
        <v>51</v>
      </c>
      <c r="B39" s="48" t="s">
        <v>934</v>
      </c>
      <c r="C39" s="49" t="s">
        <v>935</v>
      </c>
    </row>
    <row r="40" spans="1:3" ht="69" x14ac:dyDescent="0.3">
      <c r="A40" s="19">
        <v>52</v>
      </c>
      <c r="B40" s="48" t="s">
        <v>936</v>
      </c>
      <c r="C40" s="49" t="s">
        <v>937</v>
      </c>
    </row>
    <row r="41" spans="1:3" ht="120.75" x14ac:dyDescent="0.3">
      <c r="A41" s="19">
        <v>53</v>
      </c>
      <c r="B41" s="48" t="s">
        <v>938</v>
      </c>
      <c r="C41" s="49" t="s">
        <v>939</v>
      </c>
    </row>
    <row r="42" spans="1:3" ht="51.75" x14ac:dyDescent="0.3">
      <c r="A42" s="19">
        <v>54</v>
      </c>
      <c r="B42" s="50" t="s">
        <v>940</v>
      </c>
      <c r="C42" s="49" t="s">
        <v>941</v>
      </c>
    </row>
    <row r="43" spans="1:3" ht="69" x14ac:dyDescent="0.3">
      <c r="A43" s="19">
        <v>55</v>
      </c>
      <c r="B43" s="48" t="s">
        <v>942</v>
      </c>
      <c r="C43" s="49" t="s">
        <v>943</v>
      </c>
    </row>
    <row r="44" spans="1:3" ht="34.5" x14ac:dyDescent="0.3">
      <c r="A44" s="19">
        <v>56</v>
      </c>
      <c r="B44" s="48" t="s">
        <v>944</v>
      </c>
      <c r="C44" s="49" t="s">
        <v>945</v>
      </c>
    </row>
    <row r="45" spans="1:3" ht="51.75" x14ac:dyDescent="0.3">
      <c r="A45" s="19">
        <v>57</v>
      </c>
      <c r="B45" s="50" t="s">
        <v>946</v>
      </c>
      <c r="C45" s="49" t="s">
        <v>947</v>
      </c>
    </row>
    <row r="46" spans="1:3" ht="34.5" x14ac:dyDescent="0.3">
      <c r="A46" s="19">
        <v>58</v>
      </c>
      <c r="B46" s="48" t="s">
        <v>948</v>
      </c>
      <c r="C46" s="49" t="s">
        <v>949</v>
      </c>
    </row>
    <row r="47" spans="1:3" ht="69" x14ac:dyDescent="0.3">
      <c r="A47" s="19">
        <v>60</v>
      </c>
      <c r="B47" s="48" t="s">
        <v>950</v>
      </c>
      <c r="C47" s="49" t="s">
        <v>951</v>
      </c>
    </row>
    <row r="48" spans="1:3" ht="69" x14ac:dyDescent="0.3">
      <c r="A48" s="19">
        <v>61</v>
      </c>
      <c r="B48" s="48" t="s">
        <v>952</v>
      </c>
      <c r="C48" s="49" t="s">
        <v>953</v>
      </c>
    </row>
    <row r="49" spans="1:3" ht="51.75" x14ac:dyDescent="0.3">
      <c r="A49" s="19">
        <v>62</v>
      </c>
      <c r="B49" s="48" t="s">
        <v>954</v>
      </c>
      <c r="C49" s="49" t="s">
        <v>955</v>
      </c>
    </row>
    <row r="50" spans="1:3" ht="34.5" x14ac:dyDescent="0.3">
      <c r="A50" s="19">
        <v>65</v>
      </c>
      <c r="B50" s="48" t="s">
        <v>956</v>
      </c>
      <c r="C50" s="49" t="s">
        <v>957</v>
      </c>
    </row>
    <row r="51" spans="1:3" ht="34.5" x14ac:dyDescent="0.3">
      <c r="A51" s="19">
        <v>71</v>
      </c>
      <c r="B51" s="48" t="s">
        <v>958</v>
      </c>
      <c r="C51" s="49" t="s">
        <v>959</v>
      </c>
    </row>
    <row r="52" spans="1:3" ht="34.5" x14ac:dyDescent="0.3">
      <c r="A52" s="19">
        <v>72</v>
      </c>
      <c r="B52" s="48" t="s">
        <v>960</v>
      </c>
      <c r="C52" s="49" t="s">
        <v>961</v>
      </c>
    </row>
    <row r="53" spans="1:3" ht="34.5" x14ac:dyDescent="0.3">
      <c r="A53" s="19">
        <v>81</v>
      </c>
      <c r="B53" s="48" t="s">
        <v>962</v>
      </c>
      <c r="C53" s="49" t="s">
        <v>963</v>
      </c>
    </row>
    <row r="54" spans="1:3" ht="34.5" x14ac:dyDescent="0.3">
      <c r="A54" s="22">
        <v>99</v>
      </c>
      <c r="B54" s="51" t="s">
        <v>964</v>
      </c>
      <c r="C54" s="49" t="s">
        <v>965</v>
      </c>
    </row>
  </sheetData>
  <sheetProtection sheet="1" objects="1" scenarios="1" selectLockedCells="1" autoFilter="0"/>
  <mergeCells count="1">
    <mergeCell ref="A2:C2"/>
  </mergeCells>
  <pageMargins left="0.7" right="0.7" top="0.75" bottom="0.75" header="0.3" footer="0.3"/>
  <pageSetup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5E684-A14D-4537-B02C-B03B5F4F0A1A}">
  <dimension ref="A1:D40"/>
  <sheetViews>
    <sheetView workbookViewId="0"/>
  </sheetViews>
  <sheetFormatPr defaultColWidth="0" defaultRowHeight="16.5" zeroHeight="1" x14ac:dyDescent="0.3"/>
  <cols>
    <col min="1" max="1" width="24" style="58" customWidth="1"/>
    <col min="2" max="2" width="51" style="60" customWidth="1"/>
    <col min="3" max="3" width="55.140625" style="60" customWidth="1"/>
    <col min="4" max="4" width="45" style="60" customWidth="1"/>
    <col min="5" max="16384" width="8.7109375" style="58" hidden="1"/>
  </cols>
  <sheetData>
    <row r="1" spans="1:4" s="59" customFormat="1" ht="18.75" customHeight="1" x14ac:dyDescent="0.3">
      <c r="A1" s="15" t="s">
        <v>0</v>
      </c>
      <c r="B1" s="65" t="s">
        <v>1</v>
      </c>
      <c r="C1" s="65" t="s">
        <v>1</v>
      </c>
      <c r="D1" s="65" t="s">
        <v>1</v>
      </c>
    </row>
    <row r="2" spans="1:4" ht="126" customHeight="1" x14ac:dyDescent="0.3">
      <c r="A2" s="143" t="s">
        <v>966</v>
      </c>
      <c r="B2" s="144"/>
      <c r="C2" s="144"/>
      <c r="D2" s="144"/>
    </row>
    <row r="3" spans="1:4" s="59" customFormat="1" ht="34.5" x14ac:dyDescent="0.3">
      <c r="A3" s="33" t="s">
        <v>967</v>
      </c>
      <c r="B3" s="31" t="s">
        <v>968</v>
      </c>
      <c r="C3" s="31" t="s">
        <v>969</v>
      </c>
      <c r="D3" s="34" t="s">
        <v>970</v>
      </c>
    </row>
    <row r="4" spans="1:4" ht="258.75" x14ac:dyDescent="0.3">
      <c r="A4" s="115">
        <v>27</v>
      </c>
      <c r="B4" s="116" t="s">
        <v>971</v>
      </c>
      <c r="C4" s="116" t="s">
        <v>972</v>
      </c>
      <c r="D4" s="125" t="s">
        <v>973</v>
      </c>
    </row>
    <row r="5" spans="1:4" ht="345" x14ac:dyDescent="0.3">
      <c r="A5" s="115">
        <v>59</v>
      </c>
      <c r="B5" s="116" t="s">
        <v>974</v>
      </c>
      <c r="C5" s="116" t="s">
        <v>975</v>
      </c>
      <c r="D5" s="125" t="s">
        <v>976</v>
      </c>
    </row>
    <row r="6" spans="1:4" ht="293.25" x14ac:dyDescent="0.3">
      <c r="A6" s="115">
        <v>93</v>
      </c>
      <c r="B6" s="116" t="s">
        <v>977</v>
      </c>
      <c r="C6" s="116" t="s">
        <v>978</v>
      </c>
      <c r="D6" s="125" t="s">
        <v>979</v>
      </c>
    </row>
    <row r="7" spans="1:4" ht="293.25" x14ac:dyDescent="0.3">
      <c r="A7" s="115">
        <v>95</v>
      </c>
      <c r="B7" s="116" t="s">
        <v>980</v>
      </c>
      <c r="C7" s="116" t="s">
        <v>981</v>
      </c>
      <c r="D7" s="125" t="s">
        <v>982</v>
      </c>
    </row>
    <row r="8" spans="1:4" ht="69" x14ac:dyDescent="0.3">
      <c r="A8" s="115" t="s">
        <v>983</v>
      </c>
      <c r="B8" s="116" t="s">
        <v>984</v>
      </c>
      <c r="C8" s="116" t="s">
        <v>985</v>
      </c>
      <c r="D8" s="125" t="s">
        <v>986</v>
      </c>
    </row>
    <row r="9" spans="1:4" ht="86.25" x14ac:dyDescent="0.3">
      <c r="A9" s="115" t="s">
        <v>987</v>
      </c>
      <c r="B9" s="116" t="s">
        <v>988</v>
      </c>
      <c r="C9" s="116" t="s">
        <v>989</v>
      </c>
      <c r="D9" s="125" t="s">
        <v>990</v>
      </c>
    </row>
    <row r="10" spans="1:4" ht="69" x14ac:dyDescent="0.3">
      <c r="A10" s="115" t="s">
        <v>991</v>
      </c>
      <c r="B10" s="116" t="s">
        <v>992</v>
      </c>
      <c r="C10" s="116" t="s">
        <v>993</v>
      </c>
      <c r="D10" s="125" t="s">
        <v>994</v>
      </c>
    </row>
    <row r="11" spans="1:4" ht="241.5" x14ac:dyDescent="0.3">
      <c r="A11" s="115" t="s">
        <v>995</v>
      </c>
      <c r="B11" s="116" t="s">
        <v>996</v>
      </c>
      <c r="C11" s="116" t="s">
        <v>997</v>
      </c>
      <c r="D11" s="125" t="s">
        <v>998</v>
      </c>
    </row>
    <row r="12" spans="1:4" ht="51.75" x14ac:dyDescent="0.3">
      <c r="A12" s="115" t="s">
        <v>999</v>
      </c>
      <c r="B12" s="116" t="s">
        <v>1000</v>
      </c>
      <c r="C12" s="116" t="s">
        <v>1001</v>
      </c>
      <c r="D12" s="125" t="s">
        <v>1002</v>
      </c>
    </row>
    <row r="13" spans="1:4" ht="34.5" x14ac:dyDescent="0.3">
      <c r="A13" s="115" t="s">
        <v>1003</v>
      </c>
      <c r="B13" s="116" t="s">
        <v>1004</v>
      </c>
      <c r="C13" s="116" t="s">
        <v>1005</v>
      </c>
      <c r="D13" s="125" t="s">
        <v>2</v>
      </c>
    </row>
    <row r="14" spans="1:4" ht="51.75" x14ac:dyDescent="0.3">
      <c r="A14" s="115" t="s">
        <v>1006</v>
      </c>
      <c r="B14" s="116" t="s">
        <v>1007</v>
      </c>
      <c r="C14" s="116" t="s">
        <v>1008</v>
      </c>
      <c r="D14" s="125" t="s">
        <v>1009</v>
      </c>
    </row>
    <row r="15" spans="1:4" ht="103.5" x14ac:dyDescent="0.3">
      <c r="A15" s="115" t="s">
        <v>1010</v>
      </c>
      <c r="B15" s="116" t="s">
        <v>1011</v>
      </c>
      <c r="C15" s="116" t="s">
        <v>1012</v>
      </c>
      <c r="D15" s="125" t="s">
        <v>2</v>
      </c>
    </row>
    <row r="16" spans="1:4" ht="396.75" x14ac:dyDescent="0.3">
      <c r="A16" s="115" t="s">
        <v>1013</v>
      </c>
      <c r="B16" s="116" t="s">
        <v>1014</v>
      </c>
      <c r="C16" s="116" t="s">
        <v>1015</v>
      </c>
      <c r="D16" s="125" t="s">
        <v>1016</v>
      </c>
    </row>
    <row r="17" spans="1:4" ht="69" x14ac:dyDescent="0.3">
      <c r="A17" s="115" t="s">
        <v>1017</v>
      </c>
      <c r="B17" s="116" t="s">
        <v>1018</v>
      </c>
      <c r="C17" s="116" t="s">
        <v>1019</v>
      </c>
      <c r="D17" s="125" t="s">
        <v>1020</v>
      </c>
    </row>
    <row r="18" spans="1:4" ht="69" x14ac:dyDescent="0.3">
      <c r="A18" s="115" t="s">
        <v>1021</v>
      </c>
      <c r="B18" s="116" t="s">
        <v>1022</v>
      </c>
      <c r="C18" s="116" t="s">
        <v>1023</v>
      </c>
      <c r="D18" s="125" t="s">
        <v>1024</v>
      </c>
    </row>
    <row r="19" spans="1:4" ht="86.25" x14ac:dyDescent="0.3">
      <c r="A19" s="115" t="s">
        <v>1025</v>
      </c>
      <c r="B19" s="116" t="s">
        <v>1026</v>
      </c>
      <c r="C19" s="116" t="s">
        <v>1027</v>
      </c>
      <c r="D19" s="125" t="s">
        <v>1117</v>
      </c>
    </row>
    <row r="20" spans="1:4" ht="34.5" x14ac:dyDescent="0.3">
      <c r="A20" s="115" t="s">
        <v>1029</v>
      </c>
      <c r="B20" s="116" t="s">
        <v>1030</v>
      </c>
      <c r="C20" s="116" t="s">
        <v>1031</v>
      </c>
      <c r="D20" s="125" t="s">
        <v>1028</v>
      </c>
    </row>
    <row r="21" spans="1:4" ht="69" x14ac:dyDescent="0.3">
      <c r="A21" s="128" t="s">
        <v>1032</v>
      </c>
      <c r="B21" s="119" t="s">
        <v>1033</v>
      </c>
      <c r="C21" s="119" t="s">
        <v>1034</v>
      </c>
      <c r="D21" s="139" t="s">
        <v>2</v>
      </c>
    </row>
    <row r="22" spans="1:4" ht="120.75" x14ac:dyDescent="0.3">
      <c r="A22" s="115" t="s">
        <v>1035</v>
      </c>
      <c r="B22" s="116" t="s">
        <v>1036</v>
      </c>
      <c r="C22" s="116" t="s">
        <v>1037</v>
      </c>
      <c r="D22" s="125" t="s">
        <v>1038</v>
      </c>
    </row>
    <row r="23" spans="1:4" ht="69" x14ac:dyDescent="0.3">
      <c r="A23" s="115" t="s">
        <v>1039</v>
      </c>
      <c r="B23" s="116" t="s">
        <v>823</v>
      </c>
      <c r="C23" s="116" t="s">
        <v>1040</v>
      </c>
      <c r="D23" s="125" t="s">
        <v>1041</v>
      </c>
    </row>
    <row r="24" spans="1:4" ht="69" x14ac:dyDescent="0.3">
      <c r="A24" s="115" t="s">
        <v>1042</v>
      </c>
      <c r="B24" s="116" t="s">
        <v>808</v>
      </c>
      <c r="C24" s="116" t="s">
        <v>1043</v>
      </c>
      <c r="D24" s="125" t="s">
        <v>1044</v>
      </c>
    </row>
    <row r="25" spans="1:4" ht="86.25" x14ac:dyDescent="0.3">
      <c r="A25" s="115" t="s">
        <v>1045</v>
      </c>
      <c r="B25" s="116" t="s">
        <v>1046</v>
      </c>
      <c r="C25" s="116" t="s">
        <v>1047</v>
      </c>
      <c r="D25" s="125" t="s">
        <v>2</v>
      </c>
    </row>
    <row r="26" spans="1:4" ht="241.5" x14ac:dyDescent="0.3">
      <c r="A26" s="115" t="s">
        <v>1048</v>
      </c>
      <c r="B26" s="116" t="s">
        <v>1049</v>
      </c>
      <c r="C26" s="116" t="s">
        <v>1050</v>
      </c>
      <c r="D26" s="125" t="s">
        <v>1051</v>
      </c>
    </row>
    <row r="27" spans="1:4" ht="241.5" x14ac:dyDescent="0.3">
      <c r="A27" s="115" t="s">
        <v>1052</v>
      </c>
      <c r="B27" s="116" t="s">
        <v>1053</v>
      </c>
      <c r="C27" s="116" t="s">
        <v>1050</v>
      </c>
      <c r="D27" s="125" t="s">
        <v>1051</v>
      </c>
    </row>
    <row r="28" spans="1:4" ht="241.5" x14ac:dyDescent="0.3">
      <c r="A28" s="115" t="s">
        <v>1054</v>
      </c>
      <c r="B28" s="116" t="s">
        <v>1055</v>
      </c>
      <c r="C28" s="119" t="s">
        <v>1050</v>
      </c>
      <c r="D28" s="139" t="s">
        <v>1051</v>
      </c>
    </row>
    <row r="29" spans="1:4" ht="69" x14ac:dyDescent="0.3">
      <c r="A29" s="115" t="s">
        <v>1056</v>
      </c>
      <c r="B29" s="116" t="s">
        <v>1057</v>
      </c>
      <c r="C29" s="119" t="s">
        <v>1058</v>
      </c>
      <c r="D29" s="139" t="s">
        <v>2</v>
      </c>
    </row>
    <row r="30" spans="1:4" ht="138" x14ac:dyDescent="0.3">
      <c r="A30" s="115" t="s">
        <v>1059</v>
      </c>
      <c r="B30" s="116" t="s">
        <v>1060</v>
      </c>
      <c r="C30" s="119" t="s">
        <v>1061</v>
      </c>
      <c r="D30" s="139" t="s">
        <v>2</v>
      </c>
    </row>
    <row r="31" spans="1:4" ht="86.25" x14ac:dyDescent="0.3">
      <c r="A31" s="115" t="s">
        <v>1062</v>
      </c>
      <c r="B31" s="116" t="s">
        <v>1063</v>
      </c>
      <c r="C31" s="119" t="s">
        <v>1064</v>
      </c>
      <c r="D31" s="139" t="s">
        <v>2</v>
      </c>
    </row>
    <row r="32" spans="1:4" ht="69" x14ac:dyDescent="0.3">
      <c r="A32" s="115" t="s">
        <v>1065</v>
      </c>
      <c r="B32" s="116" t="s">
        <v>1066</v>
      </c>
      <c r="C32" s="119" t="s">
        <v>1067</v>
      </c>
      <c r="D32" s="139" t="s">
        <v>2</v>
      </c>
    </row>
    <row r="33" spans="1:4" ht="103.5" x14ac:dyDescent="0.3">
      <c r="A33" s="115" t="s">
        <v>1068</v>
      </c>
      <c r="B33" s="116" t="s">
        <v>1069</v>
      </c>
      <c r="C33" s="119" t="s">
        <v>1070</v>
      </c>
      <c r="D33" s="139" t="s">
        <v>2</v>
      </c>
    </row>
    <row r="34" spans="1:4" ht="86.25" x14ac:dyDescent="0.3">
      <c r="A34" s="115" t="s">
        <v>1071</v>
      </c>
      <c r="B34" s="116" t="s">
        <v>1072</v>
      </c>
      <c r="C34" s="116" t="s">
        <v>1073</v>
      </c>
      <c r="D34" s="125" t="s">
        <v>2</v>
      </c>
    </row>
    <row r="35" spans="1:4" ht="51.75" x14ac:dyDescent="0.3">
      <c r="A35" s="115" t="s">
        <v>1074</v>
      </c>
      <c r="B35" s="116" t="s">
        <v>1075</v>
      </c>
      <c r="C35" s="116" t="s">
        <v>1076</v>
      </c>
      <c r="D35" s="125" t="s">
        <v>2</v>
      </c>
    </row>
    <row r="36" spans="1:4" ht="51.75" x14ac:dyDescent="0.3">
      <c r="A36" s="115" t="s">
        <v>1077</v>
      </c>
      <c r="B36" s="116" t="s">
        <v>1078</v>
      </c>
      <c r="C36" s="116" t="s">
        <v>1079</v>
      </c>
      <c r="D36" s="125" t="s">
        <v>2</v>
      </c>
    </row>
    <row r="37" spans="1:4" ht="51.75" x14ac:dyDescent="0.3">
      <c r="A37" s="115" t="s">
        <v>1080</v>
      </c>
      <c r="B37" s="116" t="s">
        <v>1081</v>
      </c>
      <c r="C37" s="116" t="s">
        <v>1082</v>
      </c>
      <c r="D37" s="125" t="s">
        <v>2</v>
      </c>
    </row>
    <row r="38" spans="1:4" ht="34.5" x14ac:dyDescent="0.3">
      <c r="A38" s="115" t="s">
        <v>1083</v>
      </c>
      <c r="B38" s="116" t="s">
        <v>1084</v>
      </c>
      <c r="C38" s="116" t="s">
        <v>1085</v>
      </c>
      <c r="D38" s="125" t="s">
        <v>2</v>
      </c>
    </row>
    <row r="39" spans="1:4" ht="51.75" x14ac:dyDescent="0.3">
      <c r="A39" s="128" t="s">
        <v>1086</v>
      </c>
      <c r="B39" s="119" t="s">
        <v>1087</v>
      </c>
      <c r="C39" s="119" t="s">
        <v>1088</v>
      </c>
      <c r="D39" s="139" t="s">
        <v>2</v>
      </c>
    </row>
    <row r="40" spans="1:4" ht="33" x14ac:dyDescent="0.3">
      <c r="A40" s="58" t="s">
        <v>767</v>
      </c>
      <c r="B40" s="60" t="s">
        <v>1089</v>
      </c>
      <c r="C40" s="60" t="s">
        <v>1090</v>
      </c>
      <c r="D40" s="60" t="s">
        <v>1091</v>
      </c>
    </row>
  </sheetData>
  <sheetProtection sheet="1" objects="1" scenarios="1" selectLockedCells="1" autoFilter="0"/>
  <mergeCells count="1">
    <mergeCell ref="A2:D2"/>
  </mergeCells>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28</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DHCSDOC-1363137784-4753</_dlc_DocId>
    <_dlc_DocIdUrl xmlns="69bc34b3-1921-46c7-8c7a-d18363374b4b">
      <Url>https://dhcscagovauthoring/services/MH/_layouts/15/DocIdRedir.aspx?ID=DHCSDOC-1363137784-4753</Url>
      <Description>DHCSDOC-1363137784-4753</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7AFD65907485414FB1C80FEA41AE23F3" ma:contentTypeVersion="36" ma:contentTypeDescription="This is the Custom Document Type for use by DHCS" ma:contentTypeScope="" ma:versionID="7b2b3fb8e4a10ae90cf94bfa193d5ffa">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60F85A-47C8-43E1-8F4F-73355DC40F53}">
  <ds:schemaRefs>
    <ds:schemaRef ds:uri="http://schemas.microsoft.com/sharepoint/events"/>
  </ds:schemaRefs>
</ds:datastoreItem>
</file>

<file path=customXml/itemProps2.xml><?xml version="1.0" encoding="utf-8"?>
<ds:datastoreItem xmlns:ds="http://schemas.openxmlformats.org/officeDocument/2006/customXml" ds:itemID="{5A1CDF2F-E7F2-4C53-9D5F-33A80F3A2110}">
  <ds:schemaRefs>
    <ds:schemaRef ds:uri="http://schemas.microsoft.com/sharepoint/v3/contenttype/forms"/>
  </ds:schemaRefs>
</ds:datastoreItem>
</file>

<file path=customXml/itemProps3.xml><?xml version="1.0" encoding="utf-8"?>
<ds:datastoreItem xmlns:ds="http://schemas.openxmlformats.org/officeDocument/2006/customXml" ds:itemID="{3E13B692-EE18-457E-BF3D-C56368E76004}">
  <ds:schemaRefs>
    <ds:schemaRef ds:uri="http://schemas.microsoft.com/office/2006/metadata/properties"/>
    <ds:schemaRef ds:uri="http://schemas.openxmlformats.org/package/2006/metadata/core-properties"/>
    <ds:schemaRef ds:uri="e3d55969-bb83-4e39-84b0-67daaff69316"/>
    <ds:schemaRef ds:uri="http://purl.org/dc/terms/"/>
    <ds:schemaRef ds:uri="http://purl.org/dc/dcmitype/"/>
    <ds:schemaRef ds:uri="http://schemas.microsoft.com/office/infopath/2007/PartnerControls"/>
    <ds:schemaRef ds:uri="http://www.w3.org/XML/1998/namespace"/>
    <ds:schemaRef ds:uri="http://purl.org/dc/elements/1.1/"/>
    <ds:schemaRef ds:uri="http://schemas.microsoft.com/office/2006/documentManagement/types"/>
    <ds:schemaRef ds:uri="http://schemas.microsoft.com/sharepoint/v3"/>
    <ds:schemaRef ds:uri="69bc34b3-1921-46c7-8c7a-d18363374b4b"/>
    <ds:schemaRef ds:uri="c1c1dc04-eeda-4b6e-b2df-40979f5da1d3"/>
  </ds:schemaRefs>
</ds:datastoreItem>
</file>

<file path=customXml/itemProps4.xml><?xml version="1.0" encoding="utf-8"?>
<ds:datastoreItem xmlns:ds="http://schemas.openxmlformats.org/officeDocument/2006/customXml" ds:itemID="{DDE250F7-44B4-447F-841B-7452343B97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Version Changes</vt:lpstr>
      <vt:lpstr>Outpatient Service Codes</vt:lpstr>
      <vt:lpstr>Day Service Codes</vt:lpstr>
      <vt:lpstr>24-Hour Service Codes</vt:lpstr>
      <vt:lpstr>24-Hour Inpatient Service Codes</vt:lpstr>
      <vt:lpstr>Appendix</vt:lpstr>
      <vt:lpstr>Monthly Service Codes</vt:lpstr>
      <vt:lpstr>MAT Drug Lockouts</vt:lpstr>
      <vt:lpstr>Provider Type Abbreviations</vt:lpstr>
      <vt:lpstr>Place of Service Codes</vt:lpstr>
      <vt:lpstr>Modifiers</vt:lpstr>
      <vt:lpstr>TitleRegion1.a2.aa106.2</vt:lpstr>
      <vt:lpstr>TitleRegion1.a2.b30.9</vt:lpstr>
      <vt:lpstr>TitleRegion1.a2.B56.6</vt:lpstr>
      <vt:lpstr>TitleRegion1.a2.d31.1</vt:lpstr>
      <vt:lpstr>TitleRegion1.a2.e6.4</vt:lpstr>
      <vt:lpstr>TitleRegion1.a2.f12.3</vt:lpstr>
      <vt:lpstr>TitleRegion1.a2.F19.5</vt:lpstr>
      <vt:lpstr>TitleRegion1.a2.j3.7</vt:lpstr>
      <vt:lpstr>TitleRegion1.a2.m13.8</vt:lpstr>
      <vt:lpstr>TitleRegion1.a3.c54.10</vt:lpstr>
      <vt:lpstr>TitleRegion1.a3.d40.11</vt:lpstr>
    </vt:vector>
  </TitlesOfParts>
  <Manager/>
  <Company>Department of Health Care Services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DMC-ODS-Service-Table-24-25</dc:title>
  <dc:subject/>
  <dc:creator>Vue, Ka@DHCS</dc:creator>
  <cp:keywords/>
  <dc:description/>
  <cp:lastModifiedBy>Saline, Maria Carmen</cp:lastModifiedBy>
  <cp:revision/>
  <dcterms:created xsi:type="dcterms:W3CDTF">2024-01-26T22:25:02Z</dcterms:created>
  <dcterms:modified xsi:type="dcterms:W3CDTF">2025-11-12T21:55:55Z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0x010100EEE380F46F125946A8B4C4C90D9FFCDC007AFD65907485414FB1C80FEA41AE23F3</vt:lpwstr>
  </property>
  <property fmtid="{D5CDD505-2E9C-101B-9397-08002B2CF9AE}" pid="3" name="_dlc_DocIdItemGuid">
    <vt:lpwstr>f1d2d887-b90d-4cbb-a59d-0a3abef84fdc</vt:lpwstr>
  </property>
  <property fmtid="{D5CDD505-2E9C-101B-9397-08002B2CF9AE}" pid="4" name="Division">
    <vt:lpwstr>28;#Local Governmental Financing|80c71d1a-be15-484a-88bb-f1f056d69f94</vt:lpwstr>
  </property>
</Properties>
</file>